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47"/>
  </p:notesMasterIdLst>
  <p:sldIdLst>
    <p:sldId id="256" r:id="rId2"/>
    <p:sldId id="297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5" r:id="rId11"/>
    <p:sldId id="266" r:id="rId12"/>
    <p:sldId id="264" r:id="rId13"/>
    <p:sldId id="267" r:id="rId14"/>
    <p:sldId id="268" r:id="rId15"/>
    <p:sldId id="269" r:id="rId16"/>
    <p:sldId id="271" r:id="rId17"/>
    <p:sldId id="270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8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1" r:id="rId37"/>
    <p:sldId id="290" r:id="rId38"/>
    <p:sldId id="292" r:id="rId39"/>
    <p:sldId id="293" r:id="rId40"/>
    <p:sldId id="294" r:id="rId41"/>
    <p:sldId id="299" r:id="rId42"/>
    <p:sldId id="295" r:id="rId43"/>
    <p:sldId id="272" r:id="rId44"/>
    <p:sldId id="296" r:id="rId45"/>
    <p:sldId id="300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78" autoAdjust="0"/>
    <p:restoredTop sz="95373" autoAdjust="0"/>
  </p:normalViewPr>
  <p:slideViewPr>
    <p:cSldViewPr snapToGrid="0" showGuides="1">
      <p:cViewPr varScale="1">
        <p:scale>
          <a:sx n="101" d="100"/>
          <a:sy n="101" d="100"/>
        </p:scale>
        <p:origin x="70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E56E4-A0D4-4D9F-A7AE-009D5C7FE8AB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37765-B37F-41BF-879C-866E951519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906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RESTful API </a:t>
            </a:r>
          </a:p>
          <a:p>
            <a:r>
              <a:rPr lang="en-US" altLang="zh-TW" dirty="0"/>
              <a:t>https://medium.com/itsems-frontend/api-%E6%98%AF%E4%BB%80%E9%BA%BC-restful-api-%E5%8F%88%E6%98%AF%E4%BB%80%E9%BA%BC-a001a85ab638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37765-B37F-41BF-879C-866E951519F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19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https://support.microsoft.com/zh-tw/office/%E7%9E%AD%E8%A7%A3%E5%A6%82%E4%BD%95%E5%9C%A8-power-query-%E5%90%88%E4%BD%B5%E5%A4%9A%E5%80%8B-70cfe661-5a2a-4d9d-a4fe-586cc7878c7d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37765-B37F-41BF-879C-866E951519F0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884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8A49-AD33-49D7-8E56-564FA0AD7830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373B-44E4-42C4-9D8D-68D5BBF687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0280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8A49-AD33-49D7-8E56-564FA0AD7830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373B-44E4-42C4-9D8D-68D5BBF687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921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8A49-AD33-49D7-8E56-564FA0AD7830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373B-44E4-42C4-9D8D-68D5BBF687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041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8A49-AD33-49D7-8E56-564FA0AD7830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373B-44E4-42C4-9D8D-68D5BBF687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7936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8A49-AD33-49D7-8E56-564FA0AD7830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373B-44E4-42C4-9D8D-68D5BBF687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020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8A49-AD33-49D7-8E56-564FA0AD7830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373B-44E4-42C4-9D8D-68D5BBF687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66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8A49-AD33-49D7-8E56-564FA0AD7830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373B-44E4-42C4-9D8D-68D5BBF687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4744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8A49-AD33-49D7-8E56-564FA0AD7830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373B-44E4-42C4-9D8D-68D5BBF687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812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8A49-AD33-49D7-8E56-564FA0AD7830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373B-44E4-42C4-9D8D-68D5BBF687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828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8A49-AD33-49D7-8E56-564FA0AD7830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373B-44E4-42C4-9D8D-68D5BBF687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5012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8A49-AD33-49D7-8E56-564FA0AD7830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373B-44E4-42C4-9D8D-68D5BBF687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07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48A49-AD33-49D7-8E56-564FA0AD7830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9373B-44E4-42C4-9D8D-68D5BBF687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302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microsoft.com/en-us/download/details.aspx?id=39379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Products.xlsx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microsoft.com/zh-tw/office/%E5%9C%A8-excel-%E4%B8%AD%E9%87%8D%E6%96%B0%E6%95%B4%E7%90%86%E5%A4%96%E9%83%A8%E8%B3%87%E6%96%99%E9%80%A3%E7%B7%9A-1524175f-777a-48fc-8fc7-c8514b984440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zh-tw/power-bi/connect-data/desktop-tutorial-analyzing-sales-data-from-excel-and-an-odata-feed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read01.com/content/1547620950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ervices.odata.org/northwind/northwind.svc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30300A-927E-4B9A-B7A7-5544C8AD05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Power Query</a:t>
            </a:r>
            <a:r>
              <a:rPr lang="zh-TW" altLang="en-US"/>
              <a:t>實作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1F15612-BD3D-4FCF-AC2E-AE98FE1FDA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/>
              <a:t>合併多個資料來源的資料 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B16A4FF-C904-4CB3-9C24-9D3E65D93264}"/>
              </a:ext>
            </a:extLst>
          </p:cNvPr>
          <p:cNvSpPr txBox="1"/>
          <p:nvPr/>
        </p:nvSpPr>
        <p:spPr>
          <a:xfrm>
            <a:off x="5477347" y="5595042"/>
            <a:ext cx="24082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蘇孟緯 整理編輯</a:t>
            </a:r>
            <a:endParaRPr lang="en-US" altLang="zh-TW" dirty="0"/>
          </a:p>
          <a:p>
            <a:pPr algn="r"/>
            <a:r>
              <a:rPr lang="en-US" altLang="zh-TW" sz="1200" dirty="0"/>
              <a:t>2021/8/2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44863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4DBCE5-2D17-4CDC-8D65-E54386D36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匯入 </a:t>
            </a:r>
            <a:r>
              <a:rPr lang="en-US" altLang="zh-TW"/>
              <a:t>OData </a:t>
            </a:r>
            <a:r>
              <a:rPr lang="zh-TW" altLang="en-US"/>
              <a:t>摘要訂單資料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AB26DC-D9CD-43DD-864A-30486B27F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步驟 </a:t>
            </a:r>
            <a:r>
              <a:rPr lang="en-US" altLang="zh-TW" dirty="0"/>
              <a:t>2</a:t>
            </a:r>
            <a:r>
              <a:rPr lang="zh-TW" altLang="en-US" dirty="0"/>
              <a:t>：展開 </a:t>
            </a:r>
            <a:r>
              <a:rPr lang="en-US" altLang="zh-TW" dirty="0"/>
              <a:t>[</a:t>
            </a:r>
            <a:r>
              <a:rPr lang="en-US" altLang="zh-TW" sz="2800" dirty="0" err="1"/>
              <a:t>Order_Details</a:t>
            </a:r>
            <a:r>
              <a:rPr lang="en-US" altLang="zh-TW" dirty="0"/>
              <a:t>] </a:t>
            </a:r>
            <a:r>
              <a:rPr lang="zh-TW" altLang="en-US" dirty="0"/>
              <a:t>表格</a:t>
            </a:r>
            <a:endParaRPr lang="en-US" altLang="zh-TW" dirty="0"/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zh-TW" altLang="en-US" sz="2000" dirty="0"/>
              <a:t>展開與 </a:t>
            </a:r>
            <a:r>
              <a:rPr lang="en-US" altLang="zh-TW" sz="2000" dirty="0"/>
              <a:t>[Orders] (</a:t>
            </a:r>
            <a:r>
              <a:rPr lang="zh-TW" altLang="en-US" sz="2000" dirty="0"/>
              <a:t>訂單</a:t>
            </a:r>
            <a:r>
              <a:rPr lang="en-US" altLang="zh-TW" sz="2000" dirty="0"/>
              <a:t>) </a:t>
            </a:r>
            <a:r>
              <a:rPr lang="zh-TW" altLang="en-US" sz="2000" dirty="0"/>
              <a:t>表格相關的 </a:t>
            </a:r>
            <a:r>
              <a:rPr lang="en-US" altLang="zh-TW" sz="2000" dirty="0"/>
              <a:t>[</a:t>
            </a:r>
            <a:r>
              <a:rPr lang="en-US" altLang="zh-TW" sz="2000" dirty="0" err="1"/>
              <a:t>Order_Details</a:t>
            </a:r>
            <a:r>
              <a:rPr lang="en-US" altLang="zh-TW" sz="2000" dirty="0"/>
              <a:t>] (</a:t>
            </a:r>
            <a:r>
              <a:rPr lang="zh-TW" altLang="en-US" sz="2000" dirty="0"/>
              <a:t>訂單</a:t>
            </a:r>
            <a:r>
              <a:rPr lang="en-US" altLang="zh-TW" sz="2000" dirty="0"/>
              <a:t>_</a:t>
            </a:r>
            <a:r>
              <a:rPr lang="zh-TW" altLang="en-US" sz="2000" dirty="0"/>
              <a:t>詳細資料</a:t>
            </a:r>
            <a:r>
              <a:rPr lang="en-US" altLang="zh-TW" sz="2000" dirty="0"/>
              <a:t>) </a:t>
            </a:r>
            <a:r>
              <a:rPr lang="zh-TW" altLang="en-US" sz="2000" dirty="0"/>
              <a:t>表格，以從 </a:t>
            </a:r>
            <a:r>
              <a:rPr lang="en-US" altLang="zh-TW" sz="2000" dirty="0"/>
              <a:t>[</a:t>
            </a:r>
            <a:r>
              <a:rPr lang="en-US" altLang="zh-TW" sz="2000" dirty="0" err="1"/>
              <a:t>Order_Details</a:t>
            </a:r>
            <a:r>
              <a:rPr lang="en-US" altLang="zh-TW" sz="2000" dirty="0"/>
              <a:t>] (</a:t>
            </a:r>
            <a:r>
              <a:rPr lang="zh-TW" altLang="en-US" sz="2000" dirty="0"/>
              <a:t>訂單</a:t>
            </a:r>
            <a:r>
              <a:rPr lang="en-US" altLang="zh-TW" sz="2000" dirty="0"/>
              <a:t>_</a:t>
            </a:r>
            <a:r>
              <a:rPr lang="zh-TW" altLang="en-US" sz="2000" dirty="0"/>
              <a:t>詳細資料</a:t>
            </a:r>
            <a:r>
              <a:rPr lang="en-US" altLang="zh-TW" sz="2000" dirty="0"/>
              <a:t>) </a:t>
            </a:r>
            <a:r>
              <a:rPr lang="zh-TW" altLang="en-US" sz="2000" dirty="0"/>
              <a:t>合併 </a:t>
            </a:r>
            <a:r>
              <a:rPr lang="en-US" altLang="zh-TW" sz="2000" dirty="0">
                <a:solidFill>
                  <a:srgbClr val="FF0000"/>
                </a:solidFill>
              </a:rPr>
              <a:t>[</a:t>
            </a:r>
            <a:r>
              <a:rPr lang="en-US" altLang="zh-TW" sz="2000" dirty="0" err="1">
                <a:solidFill>
                  <a:srgbClr val="FF0000"/>
                </a:solidFill>
              </a:rPr>
              <a:t>ProductID</a:t>
            </a:r>
            <a:r>
              <a:rPr lang="en-US" altLang="zh-TW" sz="2000" dirty="0">
                <a:solidFill>
                  <a:srgbClr val="FF0000"/>
                </a:solidFill>
              </a:rPr>
              <a:t>]</a:t>
            </a:r>
            <a:r>
              <a:rPr lang="en-US" altLang="zh-TW" sz="2000" dirty="0"/>
              <a:t> (</a:t>
            </a:r>
            <a:r>
              <a:rPr lang="zh-TW" altLang="en-US" sz="2000" dirty="0"/>
              <a:t>產品識別碼</a:t>
            </a:r>
            <a:r>
              <a:rPr lang="en-US" altLang="zh-TW" sz="2000" dirty="0"/>
              <a:t>)</a:t>
            </a:r>
            <a:r>
              <a:rPr lang="zh-TW" altLang="en-US" sz="2000" dirty="0"/>
              <a:t>、</a:t>
            </a:r>
            <a:r>
              <a:rPr lang="en-US" altLang="zh-TW" sz="2000" dirty="0"/>
              <a:t>[</a:t>
            </a:r>
            <a:r>
              <a:rPr lang="en-US" altLang="zh-TW" sz="2000" dirty="0" err="1"/>
              <a:t>UnitPrice</a:t>
            </a:r>
            <a:r>
              <a:rPr lang="en-US" altLang="zh-TW" sz="2000" dirty="0"/>
              <a:t>] (</a:t>
            </a:r>
            <a:r>
              <a:rPr lang="zh-TW" altLang="en-US" sz="2000" dirty="0"/>
              <a:t>單價</a:t>
            </a:r>
            <a:r>
              <a:rPr lang="en-US" altLang="zh-TW" sz="2000" dirty="0"/>
              <a:t>) </a:t>
            </a:r>
            <a:r>
              <a:rPr lang="zh-TW" altLang="en-US" sz="2000" dirty="0">
                <a:solidFill>
                  <a:srgbClr val="FF0000"/>
                </a:solidFill>
              </a:rPr>
              <a:t>及 </a:t>
            </a:r>
            <a:r>
              <a:rPr lang="en-US" altLang="zh-TW" sz="2000" dirty="0">
                <a:solidFill>
                  <a:srgbClr val="FF0000"/>
                </a:solidFill>
              </a:rPr>
              <a:t>[Quantity] </a:t>
            </a:r>
            <a:r>
              <a:rPr lang="en-US" altLang="zh-TW" sz="2000" dirty="0"/>
              <a:t>(</a:t>
            </a:r>
            <a:r>
              <a:rPr lang="zh-TW" altLang="en-US" sz="2000" dirty="0"/>
              <a:t>數量</a:t>
            </a:r>
            <a:r>
              <a:rPr lang="en-US" altLang="zh-TW" sz="2000" dirty="0"/>
              <a:t>) </a:t>
            </a:r>
            <a:r>
              <a:rPr lang="zh-TW" altLang="en-US" sz="2000" dirty="0"/>
              <a:t>欄位至 </a:t>
            </a:r>
            <a:r>
              <a:rPr lang="en-US" altLang="zh-TW" sz="2000" dirty="0"/>
              <a:t>[Orders] (</a:t>
            </a:r>
            <a:r>
              <a:rPr lang="zh-TW" altLang="en-US" sz="2000" dirty="0"/>
              <a:t>訂單</a:t>
            </a:r>
            <a:r>
              <a:rPr lang="en-US" altLang="zh-TW" sz="2000" dirty="0"/>
              <a:t>) </a:t>
            </a:r>
            <a:r>
              <a:rPr lang="zh-TW" altLang="en-US" sz="2000" dirty="0"/>
              <a:t>表格。</a:t>
            </a:r>
          </a:p>
        </p:txBody>
      </p:sp>
    </p:spTree>
    <p:extLst>
      <p:ext uri="{BB962C8B-B14F-4D97-AF65-F5344CB8AC3E}">
        <p14:creationId xmlns:p14="http://schemas.microsoft.com/office/powerpoint/2010/main" val="3879391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25BC3B-D13C-4747-B116-68E39A6FC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匯入 </a:t>
            </a:r>
            <a:r>
              <a:rPr lang="en-US" altLang="zh-TW"/>
              <a:t>OData </a:t>
            </a:r>
            <a:r>
              <a:rPr lang="zh-TW" altLang="en-US"/>
              <a:t>摘要訂單資料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3E9559-2FAA-402C-B311-0C677BD5A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步驟 </a:t>
            </a:r>
            <a:r>
              <a:rPr lang="en-US" altLang="zh-TW" dirty="0"/>
              <a:t>2</a:t>
            </a:r>
            <a:r>
              <a:rPr lang="zh-TW" altLang="en-US" dirty="0"/>
              <a:t>：展開 </a:t>
            </a:r>
            <a:r>
              <a:rPr lang="en-US" altLang="zh-TW" dirty="0"/>
              <a:t>[</a:t>
            </a:r>
            <a:r>
              <a:rPr lang="en-US" altLang="zh-TW" sz="2800" dirty="0" err="1"/>
              <a:t>Order_Details</a:t>
            </a:r>
            <a:r>
              <a:rPr lang="en-US" altLang="zh-TW" dirty="0"/>
              <a:t>] </a:t>
            </a:r>
            <a:r>
              <a:rPr lang="zh-TW" altLang="en-US" dirty="0"/>
              <a:t>表格</a:t>
            </a:r>
            <a:endParaRPr lang="en-US" altLang="zh-TW" dirty="0"/>
          </a:p>
          <a:p>
            <a:pPr marL="457200" lvl="1" indent="0" algn="just">
              <a:lnSpc>
                <a:spcPct val="110000"/>
              </a:lnSpc>
              <a:spcBef>
                <a:spcPts val="0"/>
              </a:spcBef>
              <a:buNone/>
            </a:pPr>
            <a:r>
              <a:rPr lang="zh-TW" altLang="en-US" sz="2000" dirty="0"/>
              <a:t>展開 </a:t>
            </a:r>
            <a:r>
              <a:rPr lang="en-US" altLang="zh-TW" sz="2000" dirty="0"/>
              <a:t>[</a:t>
            </a:r>
            <a:r>
              <a:rPr lang="en-US" altLang="zh-TW" sz="2000" dirty="0" err="1"/>
              <a:t>Order_Details</a:t>
            </a:r>
            <a:r>
              <a:rPr lang="en-US" altLang="zh-TW" sz="2000" dirty="0"/>
              <a:t>] (</a:t>
            </a:r>
            <a:r>
              <a:rPr lang="zh-TW" altLang="en-US" sz="2000" dirty="0"/>
              <a:t>訂單</a:t>
            </a:r>
            <a:r>
              <a:rPr lang="en-US" altLang="zh-TW" sz="2000" dirty="0"/>
              <a:t>_</a:t>
            </a:r>
            <a:r>
              <a:rPr lang="zh-TW" altLang="en-US" sz="2000" dirty="0"/>
              <a:t>詳細資料</a:t>
            </a:r>
            <a:r>
              <a:rPr lang="en-US" altLang="zh-TW" sz="2000" dirty="0"/>
              <a:t>) </a:t>
            </a:r>
            <a:r>
              <a:rPr lang="zh-TW" altLang="en-US" sz="2000" dirty="0"/>
              <a:t>表格之後，三個新欄和其他資料列會新增至 </a:t>
            </a:r>
            <a:r>
              <a:rPr lang="en-US" altLang="zh-TW" sz="2000" dirty="0"/>
              <a:t>[Orders] (</a:t>
            </a:r>
            <a:r>
              <a:rPr lang="zh-TW" altLang="en-US" sz="2000" dirty="0"/>
              <a:t>訂單</a:t>
            </a:r>
            <a:r>
              <a:rPr lang="en-US" altLang="zh-TW" sz="2000" dirty="0"/>
              <a:t>) </a:t>
            </a:r>
            <a:r>
              <a:rPr lang="zh-TW" altLang="en-US" sz="2000" dirty="0"/>
              <a:t>表格中，巢狀或相關表格每列各一。</a:t>
            </a:r>
          </a:p>
          <a:p>
            <a:pPr marL="971550" lvl="1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在 </a:t>
            </a:r>
            <a:r>
              <a:rPr lang="en-US" altLang="zh-TW" sz="2000" dirty="0"/>
              <a:t>[Query Preview] (</a:t>
            </a:r>
            <a:r>
              <a:rPr lang="zh-TW" altLang="en-US" sz="2000" dirty="0"/>
              <a:t>查詢預覽</a:t>
            </a:r>
            <a:r>
              <a:rPr lang="en-US" altLang="zh-TW" sz="2000" dirty="0"/>
              <a:t>) </a:t>
            </a:r>
            <a:r>
              <a:rPr lang="zh-TW" altLang="en-US" sz="2000" dirty="0"/>
              <a:t>窗格中，捲動至 </a:t>
            </a:r>
            <a:r>
              <a:rPr lang="en-US" altLang="zh-TW" sz="2000" dirty="0"/>
              <a:t>[</a:t>
            </a:r>
            <a:r>
              <a:rPr lang="en-US" altLang="zh-TW" sz="2000" dirty="0" err="1"/>
              <a:t>Order_Details</a:t>
            </a:r>
            <a:r>
              <a:rPr lang="en-US" altLang="zh-TW" sz="2000" dirty="0"/>
              <a:t>] (</a:t>
            </a:r>
            <a:r>
              <a:rPr lang="zh-TW" altLang="en-US" sz="2000" dirty="0"/>
              <a:t>訂單</a:t>
            </a:r>
            <a:r>
              <a:rPr lang="en-US" altLang="zh-TW" sz="2000" dirty="0"/>
              <a:t>_</a:t>
            </a:r>
            <a:r>
              <a:rPr lang="zh-TW" altLang="en-US" sz="2000" dirty="0"/>
              <a:t>詳細資料</a:t>
            </a:r>
            <a:r>
              <a:rPr lang="en-US" altLang="zh-TW" sz="2000" dirty="0"/>
              <a:t>) </a:t>
            </a:r>
            <a:r>
              <a:rPr lang="zh-TW" altLang="en-US" sz="2000" dirty="0"/>
              <a:t>欄。</a:t>
            </a:r>
          </a:p>
          <a:p>
            <a:pPr marL="971550" lvl="1" indent="-514350" algn="just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在 </a:t>
            </a:r>
            <a:r>
              <a:rPr lang="en-US" altLang="zh-TW" sz="2000" dirty="0"/>
              <a:t>[</a:t>
            </a:r>
            <a:r>
              <a:rPr lang="en-US" altLang="zh-TW" sz="2000" dirty="0" err="1"/>
              <a:t>Order_Details</a:t>
            </a:r>
            <a:r>
              <a:rPr lang="en-US" altLang="zh-TW" sz="2000" dirty="0"/>
              <a:t>] </a:t>
            </a:r>
            <a:r>
              <a:rPr lang="zh-TW" altLang="en-US" sz="2000" dirty="0"/>
              <a:t>欄中，按一下展開圖示</a:t>
            </a:r>
            <a:r>
              <a:rPr lang="en-US" altLang="zh-TW" sz="2000" dirty="0"/>
              <a:t>(</a:t>
            </a:r>
            <a:r>
              <a:rPr lang="zh-TW" altLang="en-US" sz="2000" dirty="0"/>
              <a:t>      </a:t>
            </a:r>
            <a:r>
              <a:rPr lang="en-US" altLang="zh-TW" sz="2000" dirty="0"/>
              <a:t>)</a:t>
            </a:r>
            <a:r>
              <a:rPr lang="zh-TW" altLang="en-US" sz="2000" dirty="0"/>
              <a:t>。</a:t>
            </a:r>
          </a:p>
          <a:p>
            <a:pPr marL="971550" lvl="1" indent="-514350" algn="just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在 </a:t>
            </a:r>
            <a:r>
              <a:rPr lang="en-US" altLang="zh-TW" sz="2000" dirty="0"/>
              <a:t>[</a:t>
            </a:r>
            <a:r>
              <a:rPr lang="zh-TW" altLang="en-US" sz="2000" dirty="0"/>
              <a:t>展開</a:t>
            </a:r>
            <a:r>
              <a:rPr lang="en-US" altLang="zh-TW" sz="2000" dirty="0"/>
              <a:t>] </a:t>
            </a:r>
            <a:r>
              <a:rPr lang="zh-TW" altLang="en-US" sz="2000" dirty="0"/>
              <a:t>下拉式清單中：</a:t>
            </a:r>
          </a:p>
          <a:p>
            <a:pPr marL="1371600" lvl="2" indent="-457200" algn="just">
              <a:lnSpc>
                <a:spcPct val="11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zh-TW" altLang="en-US" dirty="0"/>
              <a:t>按一下 </a:t>
            </a:r>
            <a:r>
              <a:rPr lang="en-US" altLang="zh-TW" dirty="0"/>
              <a:t>[(</a:t>
            </a:r>
            <a:r>
              <a:rPr lang="zh-TW" altLang="en-US" dirty="0"/>
              <a:t>選取所有資料行</a:t>
            </a:r>
            <a:r>
              <a:rPr lang="en-US" altLang="zh-TW" dirty="0"/>
              <a:t>)]</a:t>
            </a:r>
            <a:r>
              <a:rPr lang="zh-TW" altLang="en-US" dirty="0"/>
              <a:t>，以清除所有欄。</a:t>
            </a:r>
          </a:p>
          <a:p>
            <a:pPr marL="1371600" lvl="2" indent="-457200" algn="just">
              <a:lnSpc>
                <a:spcPct val="11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zh-TW" altLang="en-US" dirty="0"/>
              <a:t>按一下 </a:t>
            </a:r>
            <a:r>
              <a:rPr lang="en-US" altLang="zh-TW" dirty="0"/>
              <a:t>[</a:t>
            </a:r>
            <a:r>
              <a:rPr lang="en-US" altLang="zh-TW" dirty="0" err="1"/>
              <a:t>ProductID</a:t>
            </a:r>
            <a:r>
              <a:rPr lang="en-US" altLang="zh-TW" dirty="0"/>
              <a:t>]</a:t>
            </a:r>
            <a:r>
              <a:rPr lang="zh-TW" altLang="en-US" dirty="0"/>
              <a:t>、</a:t>
            </a:r>
            <a:r>
              <a:rPr lang="en-US" altLang="zh-TW" dirty="0"/>
              <a:t>[</a:t>
            </a:r>
            <a:r>
              <a:rPr lang="en-US" altLang="zh-TW" dirty="0" err="1"/>
              <a:t>UnitPrice</a:t>
            </a:r>
            <a:r>
              <a:rPr lang="en-US" altLang="zh-TW" dirty="0"/>
              <a:t>] </a:t>
            </a:r>
            <a:r>
              <a:rPr lang="zh-TW" altLang="en-US" dirty="0"/>
              <a:t>和 </a:t>
            </a:r>
            <a:r>
              <a:rPr lang="en-US" altLang="zh-TW" dirty="0"/>
              <a:t>[Quantity]</a:t>
            </a:r>
            <a:r>
              <a:rPr lang="zh-TW" altLang="en-US" dirty="0"/>
              <a:t>。</a:t>
            </a:r>
          </a:p>
          <a:p>
            <a:pPr marL="1371600" lvl="2" indent="-457200" algn="just">
              <a:lnSpc>
                <a:spcPct val="11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zh-TW" altLang="en-US" dirty="0"/>
              <a:t>按一下 </a:t>
            </a:r>
            <a:r>
              <a:rPr lang="en-US" altLang="zh-TW" dirty="0"/>
              <a:t>[</a:t>
            </a:r>
            <a:r>
              <a:rPr lang="zh-TW" altLang="en-US" dirty="0"/>
              <a:t>確定</a:t>
            </a:r>
            <a:r>
              <a:rPr lang="en-US" altLang="zh-TW" dirty="0"/>
              <a:t>]</a:t>
            </a:r>
            <a:r>
              <a:rPr lang="zh-TW" altLang="en-US" dirty="0"/>
              <a:t>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E66407-E688-41EF-9AC9-A16C16E5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123" y="3892062"/>
            <a:ext cx="410147" cy="38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98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4DBCE5-2D17-4CDC-8D65-E54386D36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匯入 </a:t>
            </a:r>
            <a:r>
              <a:rPr lang="en-US" altLang="zh-TW"/>
              <a:t>OData </a:t>
            </a:r>
            <a:r>
              <a:rPr lang="zh-TW" altLang="en-US"/>
              <a:t>摘要訂單資料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AB26DC-D9CD-43DD-864A-30486B27F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步驟 </a:t>
            </a:r>
            <a:r>
              <a:rPr lang="en-US" altLang="zh-TW" dirty="0"/>
              <a:t>2</a:t>
            </a:r>
            <a:r>
              <a:rPr lang="zh-TW" altLang="en-US" dirty="0"/>
              <a:t>：展開 </a:t>
            </a:r>
            <a:r>
              <a:rPr lang="en-US" altLang="zh-TW" dirty="0"/>
              <a:t>[</a:t>
            </a:r>
            <a:r>
              <a:rPr lang="en-US" altLang="zh-TW" sz="2800" dirty="0" err="1"/>
              <a:t>Order_Details</a:t>
            </a:r>
            <a:r>
              <a:rPr lang="en-US" altLang="zh-TW" dirty="0"/>
              <a:t>] </a:t>
            </a:r>
            <a:r>
              <a:rPr lang="zh-TW" altLang="en-US" dirty="0"/>
              <a:t>表格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A460D2-6428-4BD6-BD75-02A947557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762" y="2432304"/>
            <a:ext cx="6002476" cy="422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18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B28A18-8A91-4966-A383-62EAD5528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匯入 </a:t>
            </a:r>
            <a:r>
              <a:rPr lang="en-US" altLang="zh-TW"/>
              <a:t>OData </a:t>
            </a:r>
            <a:r>
              <a:rPr lang="zh-TW" altLang="en-US"/>
              <a:t>摘要訂單資料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51EDBE-F0C3-47B5-8945-4BD278319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步驟 </a:t>
            </a:r>
            <a:r>
              <a:rPr lang="en-US" altLang="zh-TW" dirty="0"/>
              <a:t>3</a:t>
            </a:r>
            <a:r>
              <a:rPr lang="zh-TW" altLang="en-US" dirty="0"/>
              <a:t>：移除其他欄，僅顯示感興趣的欄</a:t>
            </a: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zh-TW" altLang="en-US" sz="2000" dirty="0"/>
              <a:t>在此步驟中，您可以移除 </a:t>
            </a:r>
            <a:r>
              <a:rPr lang="en-US" altLang="zh-TW" sz="2000" dirty="0"/>
              <a:t>[</a:t>
            </a:r>
            <a:r>
              <a:rPr lang="en-US" altLang="zh-TW" sz="2000" dirty="0" err="1"/>
              <a:t>OrderDate</a:t>
            </a:r>
            <a:r>
              <a:rPr lang="en-US" altLang="zh-TW" sz="2000" dirty="0"/>
              <a:t>] (</a:t>
            </a:r>
            <a:r>
              <a:rPr lang="zh-TW" altLang="en-US" sz="2000" dirty="0"/>
              <a:t>訂單日期</a:t>
            </a:r>
            <a:r>
              <a:rPr lang="en-US" altLang="zh-TW" sz="2000" dirty="0"/>
              <a:t>)</a:t>
            </a:r>
            <a:r>
              <a:rPr lang="zh-TW" altLang="en-US" sz="2000" dirty="0"/>
              <a:t>、</a:t>
            </a:r>
            <a:r>
              <a:rPr lang="en-US" altLang="zh-TW" sz="2000" dirty="0"/>
              <a:t>[</a:t>
            </a:r>
            <a:r>
              <a:rPr lang="en-US" altLang="zh-TW" sz="2000" dirty="0" err="1"/>
              <a:t>ProductID</a:t>
            </a:r>
            <a:r>
              <a:rPr lang="en-US" altLang="zh-TW" sz="2000" dirty="0"/>
              <a:t>] (</a:t>
            </a:r>
            <a:r>
              <a:rPr lang="zh-TW" altLang="en-US" sz="2000" dirty="0"/>
              <a:t>產品識別碼</a:t>
            </a:r>
            <a:r>
              <a:rPr lang="en-US" altLang="zh-TW" sz="2000" dirty="0"/>
              <a:t>)</a:t>
            </a:r>
            <a:r>
              <a:rPr lang="zh-TW" altLang="en-US" sz="2000" dirty="0"/>
              <a:t>、</a:t>
            </a:r>
            <a:r>
              <a:rPr lang="en-US" altLang="zh-TW" sz="2000" dirty="0"/>
              <a:t>[</a:t>
            </a:r>
            <a:r>
              <a:rPr lang="en-US" altLang="zh-TW" sz="2000" dirty="0" err="1"/>
              <a:t>UnitPrice</a:t>
            </a:r>
            <a:r>
              <a:rPr lang="en-US" altLang="zh-TW" sz="2000" dirty="0"/>
              <a:t>] (</a:t>
            </a:r>
            <a:r>
              <a:rPr lang="zh-TW" altLang="en-US" sz="2000" dirty="0"/>
              <a:t>單價</a:t>
            </a:r>
            <a:r>
              <a:rPr lang="en-US" altLang="zh-TW" sz="2000" dirty="0"/>
              <a:t>) </a:t>
            </a:r>
            <a:r>
              <a:rPr lang="zh-TW" altLang="en-US" sz="2000" dirty="0"/>
              <a:t>及 </a:t>
            </a:r>
            <a:r>
              <a:rPr lang="en-US" altLang="zh-TW" sz="2000" dirty="0"/>
              <a:t>[Quantity] (</a:t>
            </a:r>
            <a:r>
              <a:rPr lang="zh-TW" altLang="en-US" sz="2000" dirty="0"/>
              <a:t>數量</a:t>
            </a:r>
            <a:r>
              <a:rPr lang="en-US" altLang="zh-TW" sz="2000" dirty="0"/>
              <a:t>) </a:t>
            </a:r>
            <a:r>
              <a:rPr lang="zh-TW" altLang="en-US" sz="2000" b="1" dirty="0">
                <a:solidFill>
                  <a:srgbClr val="FF0000"/>
                </a:solidFill>
              </a:rPr>
              <a:t>以外</a:t>
            </a:r>
            <a:r>
              <a:rPr lang="zh-TW" altLang="en-US" sz="2000" dirty="0"/>
              <a:t>的所有欄。在上一個任務，您使用了 </a:t>
            </a:r>
            <a:r>
              <a:rPr lang="en-US" altLang="zh-TW" sz="2000" dirty="0"/>
              <a:t>[Remove Other Columns] (</a:t>
            </a:r>
            <a:r>
              <a:rPr lang="zh-TW" altLang="en-US" sz="2000" dirty="0"/>
              <a:t>移除其他欄</a:t>
            </a:r>
            <a:r>
              <a:rPr lang="en-US" altLang="zh-TW" sz="2000" dirty="0"/>
              <a:t>)</a:t>
            </a:r>
            <a:r>
              <a:rPr lang="zh-TW" altLang="en-US" sz="2000" dirty="0"/>
              <a:t>。以此任務為例，您可以移除選取的欄。</a:t>
            </a:r>
          </a:p>
          <a:p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F3D5AD9-C634-4193-A635-CD2198010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43" y="4150719"/>
            <a:ext cx="5925314" cy="257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B28A18-8A91-4966-A383-62EAD5528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匯入 </a:t>
            </a:r>
            <a:r>
              <a:rPr lang="en-US" altLang="zh-TW"/>
              <a:t>OData </a:t>
            </a:r>
            <a:r>
              <a:rPr lang="zh-TW" altLang="en-US"/>
              <a:t>摘要訂單資料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51EDBE-F0C3-47B5-8945-4BD278319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步驟 </a:t>
            </a:r>
            <a:r>
              <a:rPr lang="en-US" altLang="zh-TW" dirty="0"/>
              <a:t>3</a:t>
            </a:r>
            <a:r>
              <a:rPr lang="zh-TW" altLang="en-US" dirty="0"/>
              <a:t>：移除其他欄，僅顯示感興趣的欄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C33257-63D9-4BAA-9E83-239C2613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" y="2463675"/>
            <a:ext cx="7424928" cy="40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84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138811-0020-4995-9CEF-8032AFD14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匯入 </a:t>
            </a:r>
            <a:r>
              <a:rPr lang="en-US" altLang="zh-TW"/>
              <a:t>OData </a:t>
            </a:r>
            <a:r>
              <a:rPr lang="zh-TW" altLang="en-US"/>
              <a:t>摘要訂單資料</a:t>
            </a:r>
            <a:br>
              <a:rPr lang="en-US" altLang="zh-TW"/>
            </a:br>
            <a:r>
              <a:rPr lang="en-US" altLang="zh-TW" sz="2000"/>
              <a:t>2010-2013</a:t>
            </a:r>
            <a:endParaRPr lang="zh-TW" altLang="en-US" sz="2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DD69A9-A298-428B-A26C-39227565B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TW" altLang="en-US" sz="3000" dirty="0"/>
              <a:t>步驟 </a:t>
            </a:r>
            <a:r>
              <a:rPr lang="en-US" altLang="zh-TW" sz="3000" dirty="0"/>
              <a:t>4</a:t>
            </a:r>
            <a:r>
              <a:rPr lang="zh-TW" altLang="en-US" sz="3000" dirty="0"/>
              <a:t>：計算每個 </a:t>
            </a:r>
            <a:r>
              <a:rPr lang="en-US" altLang="zh-TW" sz="3000" dirty="0"/>
              <a:t>[</a:t>
            </a:r>
            <a:r>
              <a:rPr lang="en-US" altLang="zh-TW" sz="3200" dirty="0" err="1"/>
              <a:t>Order_Details</a:t>
            </a:r>
            <a:r>
              <a:rPr lang="en-US" altLang="zh-TW" sz="3000" dirty="0"/>
              <a:t>] </a:t>
            </a:r>
            <a:r>
              <a:rPr lang="zh-TW" altLang="en-US" sz="3000" dirty="0"/>
              <a:t>列的行總計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zh-TW" altLang="en-US" sz="2000" dirty="0"/>
              <a:t>在此步驟中，您建立 </a:t>
            </a:r>
            <a:r>
              <a:rPr lang="en-US" altLang="zh-TW" sz="2000" dirty="0"/>
              <a:t>[Custom Column]</a:t>
            </a:r>
            <a:r>
              <a:rPr lang="zh-TW" altLang="en-US" sz="2000" dirty="0"/>
              <a:t> </a:t>
            </a:r>
            <a:r>
              <a:rPr lang="en-US" altLang="zh-TW" sz="2000" dirty="0"/>
              <a:t>(</a:t>
            </a:r>
            <a:r>
              <a:rPr lang="zh-TW" altLang="en-US" sz="2000" dirty="0"/>
              <a:t>自訂的欄</a:t>
            </a:r>
            <a:r>
              <a:rPr lang="en-US" altLang="zh-TW" sz="2000" dirty="0"/>
              <a:t>) </a:t>
            </a:r>
            <a:r>
              <a:rPr lang="zh-TW" altLang="en-US" sz="2000" dirty="0"/>
              <a:t>來計算每個 </a:t>
            </a:r>
            <a:r>
              <a:rPr lang="en-US" altLang="zh-TW" sz="2000" dirty="0"/>
              <a:t>[</a:t>
            </a:r>
            <a:r>
              <a:rPr lang="en-US" altLang="zh-TW" sz="2000" dirty="0" err="1"/>
              <a:t>Order_Details</a:t>
            </a:r>
            <a:r>
              <a:rPr lang="en-US" altLang="zh-TW" sz="2000" dirty="0"/>
              <a:t>]</a:t>
            </a:r>
            <a:r>
              <a:rPr lang="zh-TW" altLang="en-US" sz="2000" dirty="0"/>
              <a:t> 列的行總計。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zh-TW" altLang="en-US" sz="2000" dirty="0"/>
              <a:t>計算每個 </a:t>
            </a:r>
            <a:r>
              <a:rPr lang="en-US" altLang="zh-TW" sz="2000" dirty="0" err="1"/>
              <a:t>Order_Details</a:t>
            </a:r>
            <a:r>
              <a:rPr lang="en-US" altLang="zh-TW" sz="2000" dirty="0"/>
              <a:t> </a:t>
            </a:r>
            <a:r>
              <a:rPr lang="zh-TW" altLang="en-US" sz="2000" dirty="0"/>
              <a:t>列的行總計</a:t>
            </a:r>
            <a:endParaRPr lang="en-US" altLang="zh-TW" sz="2000" dirty="0"/>
          </a:p>
          <a:p>
            <a:pPr marL="809625" lvl="1" indent="-352425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在 </a:t>
            </a:r>
            <a:r>
              <a:rPr lang="en-US" altLang="zh-TW" sz="2000" dirty="0"/>
              <a:t>[</a:t>
            </a:r>
            <a:r>
              <a:rPr lang="zh-TW" altLang="en-US" sz="2000" dirty="0"/>
              <a:t>查詢預覽</a:t>
            </a:r>
            <a:r>
              <a:rPr lang="en-US" altLang="zh-TW" sz="2000" dirty="0"/>
              <a:t>] </a:t>
            </a:r>
            <a:r>
              <a:rPr lang="zh-TW" altLang="en-US" sz="2000" dirty="0"/>
              <a:t>窗格中，按一下預覽左上角的表格圖示 </a:t>
            </a:r>
            <a:r>
              <a:rPr lang="en-US" altLang="zh-TW" sz="2000" dirty="0"/>
              <a:t>( </a:t>
            </a:r>
            <a:r>
              <a:rPr lang="zh-TW" altLang="en-US" sz="2000" dirty="0"/>
              <a:t>     </a:t>
            </a:r>
            <a:r>
              <a:rPr lang="en-US" altLang="zh-TW" sz="2000" dirty="0"/>
              <a:t>)</a:t>
            </a:r>
            <a:r>
              <a:rPr lang="zh-TW" altLang="en-US" sz="2000" dirty="0"/>
              <a:t>。</a:t>
            </a:r>
          </a:p>
          <a:p>
            <a:pPr marL="809625" lvl="1" indent="-352425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按一下 </a:t>
            </a:r>
            <a:r>
              <a:rPr lang="en-US" altLang="zh-TW" sz="2000" dirty="0"/>
              <a:t>[Insert Column] (</a:t>
            </a:r>
            <a:r>
              <a:rPr lang="zh-TW" altLang="en-US" sz="2000" dirty="0"/>
              <a:t>插入欄</a:t>
            </a:r>
            <a:r>
              <a:rPr lang="en-US" altLang="zh-TW" sz="2000" dirty="0"/>
              <a:t>) &gt; [Custom] (</a:t>
            </a:r>
            <a:r>
              <a:rPr lang="zh-TW" altLang="en-US" sz="2000" dirty="0"/>
              <a:t>自訂</a:t>
            </a:r>
            <a:r>
              <a:rPr lang="en-US" altLang="zh-TW" sz="2000" dirty="0"/>
              <a:t>)</a:t>
            </a:r>
            <a:r>
              <a:rPr lang="zh-TW" altLang="en-US" sz="2000" dirty="0"/>
              <a:t>。</a:t>
            </a:r>
          </a:p>
          <a:p>
            <a:pPr marL="809625" lvl="1" indent="-352425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在 </a:t>
            </a:r>
            <a:r>
              <a:rPr lang="en-US" altLang="zh-TW" sz="2000" dirty="0"/>
              <a:t>[Insert Custom Column] (</a:t>
            </a:r>
            <a:r>
              <a:rPr lang="zh-TW" altLang="en-US" sz="2000" dirty="0"/>
              <a:t>插入自訂欄位</a:t>
            </a:r>
            <a:r>
              <a:rPr lang="en-US" altLang="zh-TW" sz="2000" dirty="0"/>
              <a:t>) </a:t>
            </a:r>
            <a:r>
              <a:rPr lang="zh-TW" altLang="en-US" sz="2000" dirty="0"/>
              <a:t>對話方塊的 </a:t>
            </a:r>
            <a:r>
              <a:rPr lang="en-US" altLang="zh-TW" sz="2000" dirty="0"/>
              <a:t>[Custom Column Formula] (</a:t>
            </a:r>
            <a:r>
              <a:rPr lang="zh-TW" altLang="en-US" sz="2000" dirty="0"/>
              <a:t>自訂欄公式</a:t>
            </a:r>
            <a:r>
              <a:rPr lang="en-US" altLang="zh-TW" sz="2000" dirty="0"/>
              <a:t>) </a:t>
            </a:r>
            <a:r>
              <a:rPr lang="zh-TW" altLang="en-US" sz="2000" dirty="0"/>
              <a:t>文字方塊中，輸入 </a:t>
            </a:r>
            <a:r>
              <a:rPr lang="en-US" altLang="zh-TW" sz="2000" dirty="0"/>
              <a:t>[</a:t>
            </a:r>
            <a:r>
              <a:rPr lang="en-US" altLang="zh-TW" sz="2000" dirty="0" err="1"/>
              <a:t>Order_Details.UnitPrice</a:t>
            </a:r>
            <a:r>
              <a:rPr lang="en-US" altLang="zh-TW" sz="2000" dirty="0"/>
              <a:t>] (</a:t>
            </a:r>
            <a:r>
              <a:rPr lang="zh-TW" altLang="en-US" sz="2000" dirty="0"/>
              <a:t>訂單</a:t>
            </a:r>
            <a:r>
              <a:rPr lang="en-US" altLang="zh-TW" sz="2000" dirty="0"/>
              <a:t>_</a:t>
            </a:r>
            <a:r>
              <a:rPr lang="zh-TW" altLang="en-US" sz="2000" dirty="0"/>
              <a:t>詳細資料</a:t>
            </a:r>
            <a:r>
              <a:rPr lang="en-US" altLang="zh-TW" sz="2000" dirty="0"/>
              <a:t>.</a:t>
            </a:r>
            <a:r>
              <a:rPr lang="zh-TW" altLang="en-US" sz="2000" dirty="0"/>
              <a:t>單價</a:t>
            </a:r>
            <a:r>
              <a:rPr lang="en-US" altLang="zh-TW" sz="2000" dirty="0"/>
              <a:t>) * [</a:t>
            </a:r>
            <a:r>
              <a:rPr lang="en-US" altLang="zh-TW" sz="2000" dirty="0" err="1"/>
              <a:t>Order_Details.Quantity</a:t>
            </a:r>
            <a:r>
              <a:rPr lang="en-US" altLang="zh-TW" sz="2000" dirty="0"/>
              <a:t>] (</a:t>
            </a:r>
            <a:r>
              <a:rPr lang="zh-TW" altLang="en-US" sz="2000" dirty="0"/>
              <a:t>訂單</a:t>
            </a:r>
            <a:r>
              <a:rPr lang="en-US" altLang="zh-TW" sz="2000" dirty="0"/>
              <a:t>_</a:t>
            </a:r>
            <a:r>
              <a:rPr lang="zh-TW" altLang="en-US" sz="2000" dirty="0"/>
              <a:t>詳細資料</a:t>
            </a:r>
            <a:r>
              <a:rPr lang="en-US" altLang="zh-TW" sz="2000" dirty="0"/>
              <a:t>.</a:t>
            </a:r>
            <a:r>
              <a:rPr lang="zh-TW" altLang="en-US" sz="2000" dirty="0"/>
              <a:t>數量</a:t>
            </a:r>
            <a:r>
              <a:rPr lang="en-US" altLang="zh-TW" sz="2000" dirty="0"/>
              <a:t>)</a:t>
            </a:r>
            <a:r>
              <a:rPr lang="zh-TW" altLang="en-US" sz="2000" dirty="0"/>
              <a:t>。</a:t>
            </a:r>
          </a:p>
          <a:p>
            <a:pPr marL="809625" lvl="1" indent="-352425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在 </a:t>
            </a:r>
            <a:r>
              <a:rPr lang="en-US" altLang="zh-TW" sz="2000" dirty="0"/>
              <a:t>[New column name] (</a:t>
            </a:r>
            <a:r>
              <a:rPr lang="zh-TW" altLang="en-US" sz="2000" dirty="0"/>
              <a:t>新增欄位名稱</a:t>
            </a:r>
            <a:r>
              <a:rPr lang="en-US" altLang="zh-TW" sz="2000" dirty="0"/>
              <a:t>) </a:t>
            </a:r>
            <a:r>
              <a:rPr lang="zh-TW" altLang="en-US" sz="2000" dirty="0"/>
              <a:t>文字方塊中，輸入 </a:t>
            </a:r>
            <a:r>
              <a:rPr lang="en-US" altLang="zh-TW" sz="2000" dirty="0"/>
              <a:t>[</a:t>
            </a:r>
            <a:r>
              <a:rPr lang="zh-TW" altLang="en-US" sz="2000" dirty="0"/>
              <a:t>總銷售額</a:t>
            </a:r>
            <a:r>
              <a:rPr lang="en-US" altLang="zh-TW" sz="2000" dirty="0"/>
              <a:t>] </a:t>
            </a:r>
            <a:r>
              <a:rPr lang="zh-TW" altLang="en-US" sz="2000" dirty="0"/>
              <a:t>。</a:t>
            </a:r>
          </a:p>
          <a:p>
            <a:pPr marL="809625" lvl="1" indent="-352425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按一下 </a:t>
            </a:r>
            <a:r>
              <a:rPr lang="en-US" altLang="zh-TW" sz="2000" dirty="0"/>
              <a:t>[OK] (</a:t>
            </a:r>
            <a:r>
              <a:rPr lang="zh-TW" altLang="en-US" sz="2000" dirty="0"/>
              <a:t>確定</a:t>
            </a:r>
            <a:r>
              <a:rPr lang="en-US" altLang="zh-TW" sz="2000" dirty="0"/>
              <a:t>)</a:t>
            </a:r>
            <a:r>
              <a:rPr lang="zh-TW" altLang="en-US" sz="2000" dirty="0"/>
              <a:t>。</a:t>
            </a:r>
          </a:p>
          <a:p>
            <a:pPr>
              <a:lnSpc>
                <a:spcPct val="110000"/>
              </a:lnSpc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9415D9-24D1-455E-84FF-0DDF975E9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3171" y1="62069" x2="73171" y2="620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3651" y="3279703"/>
            <a:ext cx="583744" cy="49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22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138811-0020-4995-9CEF-8032AFD14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匯入 </a:t>
            </a:r>
            <a:r>
              <a:rPr lang="en-US" altLang="zh-TW"/>
              <a:t>OData </a:t>
            </a:r>
            <a:r>
              <a:rPr lang="zh-TW" altLang="en-US"/>
              <a:t>摘要訂單資料</a:t>
            </a:r>
            <a:br>
              <a:rPr lang="en-US" altLang="zh-TW"/>
            </a:br>
            <a:r>
              <a:rPr lang="en-US" altLang="zh-TW" sz="2000"/>
              <a:t>2016</a:t>
            </a:r>
            <a:endParaRPr lang="zh-TW" altLang="en-US" sz="2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DD69A9-A298-428B-A26C-39227565B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步驟 </a:t>
            </a:r>
            <a:r>
              <a:rPr lang="en-US" altLang="zh-TW" dirty="0"/>
              <a:t>4</a:t>
            </a:r>
            <a:r>
              <a:rPr lang="zh-TW" altLang="en-US" dirty="0"/>
              <a:t>：計算每個 </a:t>
            </a:r>
            <a:r>
              <a:rPr lang="en-US" altLang="zh-TW" dirty="0"/>
              <a:t>[</a:t>
            </a:r>
            <a:r>
              <a:rPr lang="en-US" altLang="zh-TW" sz="2800" dirty="0" err="1"/>
              <a:t>Order_Details</a:t>
            </a:r>
            <a:r>
              <a:rPr lang="en-US" altLang="zh-TW" dirty="0"/>
              <a:t>] </a:t>
            </a:r>
            <a:r>
              <a:rPr lang="zh-TW" altLang="en-US" dirty="0"/>
              <a:t>列的行總計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zh-TW" altLang="en-US" sz="2000" dirty="0"/>
              <a:t>在此步驟中，您建立 自訂的欄位來計算每個 </a:t>
            </a:r>
            <a:r>
              <a:rPr lang="en-US" altLang="zh-TW" sz="2000" dirty="0"/>
              <a:t>[</a:t>
            </a:r>
            <a:r>
              <a:rPr lang="en-US" altLang="zh-TW" sz="2000" dirty="0" err="1"/>
              <a:t>Order_Details</a:t>
            </a:r>
            <a:r>
              <a:rPr lang="en-US" altLang="zh-TW" sz="2000" dirty="0"/>
              <a:t>]</a:t>
            </a:r>
            <a:r>
              <a:rPr lang="zh-TW" altLang="en-US" sz="2000" dirty="0"/>
              <a:t> 列的行總計。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zh-TW" altLang="en-US" sz="2000" dirty="0"/>
              <a:t>計算每個 </a:t>
            </a:r>
            <a:r>
              <a:rPr lang="en-US" altLang="zh-TW" sz="2000" dirty="0" err="1"/>
              <a:t>Order_Details</a:t>
            </a:r>
            <a:r>
              <a:rPr lang="en-US" altLang="zh-TW" sz="2000" dirty="0"/>
              <a:t> </a:t>
            </a:r>
            <a:r>
              <a:rPr lang="zh-TW" altLang="en-US" sz="2000" dirty="0"/>
              <a:t>列的行總計</a:t>
            </a:r>
            <a:endParaRPr lang="en-US" altLang="zh-TW" sz="2000" dirty="0"/>
          </a:p>
          <a:p>
            <a:pPr marL="809625" lvl="1" indent="-352425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在 </a:t>
            </a:r>
            <a:r>
              <a:rPr lang="en-US" altLang="zh-TW" sz="2000" dirty="0"/>
              <a:t>[</a:t>
            </a:r>
            <a:r>
              <a:rPr lang="zh-TW" altLang="en-US" sz="2000" dirty="0"/>
              <a:t>新增資料行</a:t>
            </a:r>
            <a:r>
              <a:rPr lang="en-US" altLang="zh-TW" sz="2000" dirty="0"/>
              <a:t>]</a:t>
            </a:r>
            <a:r>
              <a:rPr lang="zh-TW" altLang="en-US" sz="2000" dirty="0"/>
              <a:t>索引標籤中，按一下</a:t>
            </a:r>
            <a:r>
              <a:rPr lang="en-US" altLang="zh-TW" sz="2000" dirty="0"/>
              <a:t>[</a:t>
            </a:r>
            <a:r>
              <a:rPr lang="zh-TW" altLang="en-US" sz="2000" dirty="0"/>
              <a:t>自訂資料行</a:t>
            </a:r>
            <a:r>
              <a:rPr lang="en-US" altLang="zh-TW" sz="2000" dirty="0"/>
              <a:t>] </a:t>
            </a:r>
            <a:r>
              <a:rPr lang="zh-TW" altLang="en-US" sz="2000" dirty="0"/>
              <a:t>指令。</a:t>
            </a:r>
          </a:p>
          <a:p>
            <a:pPr marL="809625" lvl="1" indent="-352425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在 </a:t>
            </a:r>
            <a:r>
              <a:rPr lang="en-US" altLang="zh-TW" sz="2000" dirty="0"/>
              <a:t>[</a:t>
            </a:r>
            <a:r>
              <a:rPr lang="zh-TW" altLang="en-US" sz="2000" dirty="0"/>
              <a:t>新資料行名稱</a:t>
            </a:r>
            <a:r>
              <a:rPr lang="en-US" altLang="zh-TW" sz="2000" dirty="0"/>
              <a:t>] </a:t>
            </a:r>
            <a:r>
              <a:rPr lang="zh-TW" altLang="en-US" sz="2000" dirty="0"/>
              <a:t>文字方塊中，輸入 </a:t>
            </a:r>
            <a:r>
              <a:rPr lang="en-US" altLang="zh-TW" sz="2000" dirty="0"/>
              <a:t>[</a:t>
            </a:r>
            <a:r>
              <a:rPr lang="zh-TW" altLang="en-US" sz="2000" dirty="0"/>
              <a:t>總銷售額</a:t>
            </a:r>
            <a:r>
              <a:rPr lang="en-US" altLang="zh-TW" sz="2000" dirty="0"/>
              <a:t>] </a:t>
            </a:r>
            <a:r>
              <a:rPr lang="zh-TW" altLang="en-US" sz="2000" dirty="0"/>
              <a:t>。</a:t>
            </a:r>
          </a:p>
          <a:p>
            <a:pPr marL="809625" lvl="1" indent="-352425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在 </a:t>
            </a:r>
            <a:r>
              <a:rPr lang="en-US" altLang="zh-TW" sz="2000" dirty="0"/>
              <a:t>[</a:t>
            </a:r>
            <a:r>
              <a:rPr lang="zh-TW" altLang="en-US" sz="2000" dirty="0"/>
              <a:t>自訂資料行公式</a:t>
            </a:r>
            <a:r>
              <a:rPr lang="en-US" altLang="zh-TW" sz="2000" dirty="0"/>
              <a:t>] </a:t>
            </a:r>
            <a:r>
              <a:rPr lang="zh-TW" altLang="en-US" sz="2000" dirty="0"/>
              <a:t>文字方塊中，輸入 </a:t>
            </a:r>
            <a:r>
              <a:rPr lang="en-US" altLang="zh-TW" sz="2000" dirty="0"/>
              <a:t>[</a:t>
            </a:r>
            <a:r>
              <a:rPr lang="en-US" altLang="zh-TW" sz="2000" dirty="0" err="1"/>
              <a:t>Order_Details.UnitPrice</a:t>
            </a:r>
            <a:r>
              <a:rPr lang="en-US" altLang="zh-TW" sz="2000" dirty="0"/>
              <a:t>] * [</a:t>
            </a:r>
            <a:r>
              <a:rPr lang="en-US" altLang="zh-TW" sz="2000" dirty="0" err="1"/>
              <a:t>Order_Details.Quantity</a:t>
            </a:r>
            <a:r>
              <a:rPr lang="en-US" altLang="zh-TW" sz="2000" dirty="0"/>
              <a:t>] </a:t>
            </a:r>
            <a:r>
              <a:rPr lang="zh-TW" altLang="en-US" sz="2000" dirty="0"/>
              <a:t>。</a:t>
            </a:r>
          </a:p>
          <a:p>
            <a:pPr marL="809625" lvl="1" indent="-352425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按一下 </a:t>
            </a:r>
            <a:r>
              <a:rPr lang="en-US" altLang="zh-TW" sz="2000" dirty="0"/>
              <a:t>[</a:t>
            </a:r>
            <a:r>
              <a:rPr lang="zh-TW" altLang="en-US" sz="2000" dirty="0"/>
              <a:t>確定</a:t>
            </a:r>
            <a:r>
              <a:rPr lang="en-US" altLang="zh-TW" sz="2000" dirty="0"/>
              <a:t>] </a:t>
            </a:r>
            <a:r>
              <a:rPr lang="zh-TW" altLang="en-US" sz="2000" dirty="0"/>
              <a:t>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1382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138811-0020-4995-9CEF-8032AFD14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匯入 </a:t>
            </a:r>
            <a:r>
              <a:rPr lang="en-US" altLang="zh-TW"/>
              <a:t>OData </a:t>
            </a:r>
            <a:r>
              <a:rPr lang="zh-TW" altLang="en-US"/>
              <a:t>摘要訂單資料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C9F0DD2-6E4B-4CA6-9A35-8018B1F8F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步驟 </a:t>
            </a:r>
            <a:r>
              <a:rPr lang="en-US" altLang="zh-TW" dirty="0"/>
              <a:t>4</a:t>
            </a:r>
            <a:r>
              <a:rPr lang="zh-TW" altLang="en-US" dirty="0"/>
              <a:t>：計算每個 </a:t>
            </a:r>
            <a:r>
              <a:rPr lang="en-US" altLang="zh-TW" dirty="0"/>
              <a:t>[</a:t>
            </a:r>
            <a:r>
              <a:rPr lang="en-US" altLang="zh-TW" sz="2800" dirty="0" err="1"/>
              <a:t>Order_Details</a:t>
            </a:r>
            <a:r>
              <a:rPr lang="en-US" altLang="zh-TW" dirty="0"/>
              <a:t>] </a:t>
            </a:r>
            <a:r>
              <a:rPr lang="zh-TW" altLang="en-US" dirty="0"/>
              <a:t>列的行總計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C84F2CC-E2B8-422D-8303-2F189BC81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44389"/>
            <a:ext cx="3019425" cy="14668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1B0F959-9AE8-4225-A47D-A032805B0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121" y="3561272"/>
            <a:ext cx="5227061" cy="30809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09D9B3B-3D62-42D1-B0C6-3399A0A63672}"/>
              </a:ext>
            </a:extLst>
          </p:cNvPr>
          <p:cNvSpPr/>
          <p:nvPr/>
        </p:nvSpPr>
        <p:spPr>
          <a:xfrm>
            <a:off x="3181351" y="4200525"/>
            <a:ext cx="723899" cy="85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>
                <a:solidFill>
                  <a:schemeClr val="tx1"/>
                </a:solidFill>
              </a:rPr>
              <a:t>總銷售額</a:t>
            </a:r>
          </a:p>
        </p:txBody>
      </p:sp>
    </p:spTree>
    <p:extLst>
      <p:ext uri="{BB962C8B-B14F-4D97-AF65-F5344CB8AC3E}">
        <p14:creationId xmlns:p14="http://schemas.microsoft.com/office/powerpoint/2010/main" val="1400719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138811-0020-4995-9CEF-8032AFD14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匯入 </a:t>
            </a:r>
            <a:r>
              <a:rPr lang="en-US" altLang="zh-TW"/>
              <a:t>OData </a:t>
            </a:r>
            <a:r>
              <a:rPr lang="zh-TW" altLang="en-US"/>
              <a:t>摘要訂單資料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C9F0DD2-6E4B-4CA6-9A35-8018B1F8F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步驟 </a:t>
            </a:r>
            <a:r>
              <a:rPr lang="en-US" altLang="zh-TW" dirty="0"/>
              <a:t>4</a:t>
            </a:r>
            <a:r>
              <a:rPr lang="zh-TW" altLang="en-US" dirty="0"/>
              <a:t>：計算每個 </a:t>
            </a:r>
            <a:r>
              <a:rPr lang="en-US" altLang="zh-TW" dirty="0"/>
              <a:t>[</a:t>
            </a:r>
            <a:r>
              <a:rPr lang="en-US" altLang="zh-TW" sz="2800" dirty="0" err="1"/>
              <a:t>Order_Details</a:t>
            </a:r>
            <a:r>
              <a:rPr lang="en-US" altLang="zh-TW" dirty="0"/>
              <a:t>] </a:t>
            </a:r>
            <a:r>
              <a:rPr lang="zh-TW" altLang="en-US" dirty="0"/>
              <a:t>列的行總計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A54922A-034B-4BF1-9815-10F3D9F4E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3" y="2633301"/>
            <a:ext cx="8091054" cy="317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5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EB7566-1515-4D9A-AD9D-E4502E59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匯入 </a:t>
            </a:r>
            <a:r>
              <a:rPr lang="en-US" altLang="zh-TW"/>
              <a:t>OData </a:t>
            </a:r>
            <a:r>
              <a:rPr lang="zh-TW" altLang="en-US"/>
              <a:t>摘要訂單資料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F3963A-76E8-48F7-8FEC-DBC04A4CF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步驟 </a:t>
            </a:r>
            <a:r>
              <a:rPr lang="en-US" altLang="zh-TW" dirty="0"/>
              <a:t>5</a:t>
            </a:r>
            <a:r>
              <a:rPr lang="zh-TW" altLang="en-US" dirty="0"/>
              <a:t>：轉換 </a:t>
            </a:r>
            <a:r>
              <a:rPr lang="en-US" altLang="zh-TW" dirty="0"/>
              <a:t>[</a:t>
            </a:r>
            <a:r>
              <a:rPr lang="en-US" altLang="zh-TW" dirty="0" err="1"/>
              <a:t>OrderDate</a:t>
            </a:r>
            <a:r>
              <a:rPr lang="en-US" altLang="zh-TW" dirty="0"/>
              <a:t>] </a:t>
            </a:r>
            <a:r>
              <a:rPr lang="zh-TW" altLang="en-US" dirty="0"/>
              <a:t>年份欄</a:t>
            </a:r>
            <a:r>
              <a:rPr lang="en-US" altLang="zh-TW" dirty="0">
                <a:sym typeface="Wingdings" panose="05000000000000000000" pitchFamily="2" charset="2"/>
              </a:rPr>
              <a:t>[</a:t>
            </a:r>
            <a:r>
              <a:rPr lang="zh-TW" altLang="en-US" dirty="0">
                <a:sym typeface="Wingdings" panose="05000000000000000000" pitchFamily="2" charset="2"/>
              </a:rPr>
              <a:t>年</a:t>
            </a:r>
            <a:r>
              <a:rPr lang="en-US" altLang="zh-TW" dirty="0">
                <a:sym typeface="Wingdings" panose="05000000000000000000" pitchFamily="2" charset="2"/>
              </a:rPr>
              <a:t>]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5F9D2F1-8639-4194-BE41-241CF6630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959" y="2313709"/>
            <a:ext cx="5984082" cy="436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70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6C6729C-261E-42CA-B4F1-E45A710E8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2" y="619690"/>
            <a:ext cx="8778875" cy="59093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在 Windows 的 Excel 2010 中，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第一次推出 Power Query，而且可從此處下載免費附加元件：下載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6CB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Power Query 附加元件。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啟用後，Power Query 功能可從功能區的 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Power Query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索引鍵中提供。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1E1E1E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1E1E1E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                          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Microsoft 365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已更新 Power Query，成為 Excel 中用於輸入及清理資料的主要體驗。 您可以存取 Excel 功能區中資料索引&amp;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資料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轉換群組中的 Power Query 資料匯出精靈和工具。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1E1E1E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1E1E1E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1E1E1E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                    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此體驗包括增強的資料輸入功能、重新排列資料索引鍵上的命令、新的查詢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&amp;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1E1E1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連接側邊窗格，以及持續以強大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Excel 2013 Power Query 功能區">
            <a:extLst>
              <a:ext uri="{FF2B5EF4-FFF2-40B4-BE49-F238E27FC236}">
                <a16:creationId xmlns:a16="http://schemas.microsoft.com/office/drawing/2014/main" id="{F159FC39-8901-4D7A-80AF-8A9DD01DC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61" y="1738402"/>
            <a:ext cx="580072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xcel 2016 Power Query 功能區">
            <a:extLst>
              <a:ext uri="{FF2B5EF4-FFF2-40B4-BE49-F238E27FC236}">
                <a16:creationId xmlns:a16="http://schemas.microsoft.com/office/drawing/2014/main" id="{523F1B8E-05DB-4046-9CA3-4DB54FBB7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761" y="3893365"/>
            <a:ext cx="59531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132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EB7566-1515-4D9A-AD9D-E4502E59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匯入 </a:t>
            </a:r>
            <a:r>
              <a:rPr lang="en-US" altLang="zh-TW"/>
              <a:t>OData </a:t>
            </a:r>
            <a:r>
              <a:rPr lang="zh-TW" altLang="en-US"/>
              <a:t>摘要訂單資料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F3963A-76E8-48F7-8FEC-DBC04A4CF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步驟 </a:t>
            </a:r>
            <a:r>
              <a:rPr lang="en-US" altLang="zh-TW" dirty="0"/>
              <a:t>5</a:t>
            </a:r>
            <a:r>
              <a:rPr lang="zh-TW" altLang="en-US" dirty="0"/>
              <a:t>：轉換 </a:t>
            </a:r>
            <a:r>
              <a:rPr lang="en-US" altLang="zh-TW" dirty="0"/>
              <a:t>[</a:t>
            </a:r>
            <a:r>
              <a:rPr lang="en-US" altLang="zh-TW" dirty="0" err="1"/>
              <a:t>OrderDate</a:t>
            </a:r>
            <a:r>
              <a:rPr lang="en-US" altLang="zh-TW" dirty="0"/>
              <a:t>] </a:t>
            </a:r>
            <a:r>
              <a:rPr lang="zh-TW" altLang="en-US" dirty="0"/>
              <a:t>年份欄</a:t>
            </a:r>
            <a:r>
              <a:rPr lang="en-US" altLang="zh-TW" dirty="0">
                <a:sym typeface="Wingdings" panose="05000000000000000000" pitchFamily="2" charset="2"/>
              </a:rPr>
              <a:t>[Year]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552FB1-FA00-4090-8B90-51BF20AA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646" y="2599978"/>
            <a:ext cx="4748579" cy="357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EB7566-1515-4D9A-AD9D-E4502E59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匯入 </a:t>
            </a:r>
            <a:r>
              <a:rPr lang="en-US" altLang="zh-TW"/>
              <a:t>OData </a:t>
            </a:r>
            <a:r>
              <a:rPr lang="zh-TW" altLang="en-US"/>
              <a:t>摘要訂單資料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F3963A-76E8-48F7-8FEC-DBC04A4CF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步驟 </a:t>
            </a:r>
            <a:r>
              <a:rPr lang="en-US" altLang="zh-TW" sz="2400" dirty="0"/>
              <a:t>6</a:t>
            </a:r>
            <a:r>
              <a:rPr lang="zh-TW" altLang="en-US" sz="2400" dirty="0"/>
              <a:t>：按照 </a:t>
            </a:r>
            <a:r>
              <a:rPr lang="en-US" altLang="zh-TW" sz="2400" dirty="0"/>
              <a:t>[</a:t>
            </a:r>
            <a:r>
              <a:rPr lang="zh-TW" altLang="en-US" sz="2400" dirty="0"/>
              <a:t>產品識別碼</a:t>
            </a:r>
            <a:r>
              <a:rPr lang="en-US" altLang="zh-TW" sz="2400" dirty="0"/>
              <a:t>] </a:t>
            </a:r>
            <a:r>
              <a:rPr lang="zh-TW" altLang="en-US" sz="2400" dirty="0"/>
              <a:t>和 </a:t>
            </a:r>
            <a:r>
              <a:rPr lang="en-US" altLang="zh-TW" sz="2400" dirty="0"/>
              <a:t>[</a:t>
            </a:r>
            <a:r>
              <a:rPr lang="zh-TW" altLang="en-US" sz="2400" dirty="0"/>
              <a:t>年份</a:t>
            </a:r>
            <a:r>
              <a:rPr lang="en-US" altLang="zh-TW" sz="2400" dirty="0"/>
              <a:t>] </a:t>
            </a:r>
            <a:r>
              <a:rPr lang="zh-TW" altLang="en-US" sz="2400" dirty="0"/>
              <a:t>將列分成群組</a:t>
            </a:r>
            <a:endParaRPr lang="en-US" altLang="zh-TW" sz="24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000" dirty="0"/>
              <a:t>在 </a:t>
            </a:r>
            <a:r>
              <a:rPr lang="en-US" altLang="zh-TW" sz="2000" dirty="0"/>
              <a:t>[Query Preview] (</a:t>
            </a:r>
            <a:r>
              <a:rPr lang="zh-TW" altLang="en-US" sz="2000" dirty="0"/>
              <a:t>查詢預覽</a:t>
            </a:r>
            <a:r>
              <a:rPr lang="en-US" altLang="zh-TW" sz="2000" dirty="0"/>
              <a:t>) </a:t>
            </a:r>
            <a:r>
              <a:rPr lang="zh-TW" altLang="en-US" sz="2000" dirty="0"/>
              <a:t>窗格中，選取 </a:t>
            </a:r>
            <a:r>
              <a:rPr lang="en-US" altLang="zh-TW" sz="2000" dirty="0"/>
              <a:t>[Year] </a:t>
            </a:r>
            <a:r>
              <a:rPr lang="zh-TW" altLang="en-US" sz="2000" dirty="0"/>
              <a:t>及 </a:t>
            </a:r>
            <a:r>
              <a:rPr lang="en-US" altLang="zh-TW" sz="2000" dirty="0"/>
              <a:t>[</a:t>
            </a:r>
            <a:r>
              <a:rPr lang="en-US" altLang="zh-TW" sz="2000" dirty="0" err="1"/>
              <a:t>Order_Details.ProductID</a:t>
            </a:r>
            <a:r>
              <a:rPr lang="en-US" altLang="zh-TW" sz="2000" dirty="0"/>
              <a:t>]</a:t>
            </a:r>
            <a:r>
              <a:rPr lang="zh-TW" altLang="en-US" sz="2000" dirty="0"/>
              <a:t>。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000" dirty="0"/>
              <a:t>以滑鼠右鍵按一下其中一個標題，然後按一下 </a:t>
            </a:r>
            <a:r>
              <a:rPr lang="en-US" altLang="zh-TW" sz="2000" dirty="0"/>
              <a:t>[</a:t>
            </a:r>
            <a:r>
              <a:rPr lang="zh-TW" altLang="en-US" sz="2000" dirty="0"/>
              <a:t>分組依據</a:t>
            </a:r>
            <a:r>
              <a:rPr lang="en-US" altLang="zh-TW" sz="2000" dirty="0"/>
              <a:t>]</a:t>
            </a:r>
            <a:endParaRPr lang="zh-TW" altLang="en-US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E79E3D0-DAD3-4A5E-A0AE-ECA8B1E4E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72" y="3298249"/>
            <a:ext cx="4241656" cy="326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28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EB7566-1515-4D9A-AD9D-E4502E59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匯入 </a:t>
            </a:r>
            <a:r>
              <a:rPr lang="en-US" altLang="zh-TW"/>
              <a:t>OData </a:t>
            </a:r>
            <a:r>
              <a:rPr lang="zh-TW" altLang="en-US"/>
              <a:t>摘要訂單資料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F3963A-76E8-48F7-8FEC-DBC04A4CF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步驟 </a:t>
            </a:r>
            <a:r>
              <a:rPr lang="en-US" altLang="zh-TW" sz="2400" dirty="0"/>
              <a:t>6</a:t>
            </a:r>
            <a:r>
              <a:rPr lang="zh-TW" altLang="en-US" sz="2400" dirty="0"/>
              <a:t>：按照 </a:t>
            </a:r>
            <a:r>
              <a:rPr lang="en-US" altLang="zh-TW" sz="2400" dirty="0"/>
              <a:t>[</a:t>
            </a:r>
            <a:r>
              <a:rPr lang="zh-TW" altLang="en-US" sz="2400" dirty="0"/>
              <a:t>產品識別碼</a:t>
            </a:r>
            <a:r>
              <a:rPr lang="en-US" altLang="zh-TW" sz="2400" dirty="0"/>
              <a:t>] </a:t>
            </a:r>
            <a:r>
              <a:rPr lang="zh-TW" altLang="en-US" sz="2400" dirty="0"/>
              <a:t>和 </a:t>
            </a:r>
            <a:r>
              <a:rPr lang="en-US" altLang="zh-TW" sz="2400" dirty="0"/>
              <a:t>[</a:t>
            </a:r>
            <a:r>
              <a:rPr lang="zh-TW" altLang="en-US" sz="2400" dirty="0"/>
              <a:t>年份</a:t>
            </a:r>
            <a:r>
              <a:rPr lang="en-US" altLang="zh-TW" sz="2400" dirty="0"/>
              <a:t>] </a:t>
            </a:r>
            <a:r>
              <a:rPr lang="zh-TW" altLang="en-US" sz="2400" dirty="0"/>
              <a:t>將列分成群組</a:t>
            </a:r>
            <a:endParaRPr lang="en-US" altLang="zh-TW" sz="2400" dirty="0"/>
          </a:p>
          <a:p>
            <a:pPr marL="914400" lvl="1" indent="-457200">
              <a:lnSpc>
                <a:spcPct val="100000"/>
              </a:lnSpc>
              <a:buFont typeface="+mj-lt"/>
              <a:buAutoNum type="arabicPeriod" startAt="3"/>
            </a:pPr>
            <a:r>
              <a:rPr lang="zh-TW" altLang="en-US" sz="2000" dirty="0"/>
              <a:t>在 </a:t>
            </a:r>
            <a:r>
              <a:rPr lang="en-US" altLang="zh-TW" sz="2000" dirty="0"/>
              <a:t>[Group By] (</a:t>
            </a:r>
            <a:r>
              <a:rPr lang="zh-TW" altLang="en-US" sz="2000" dirty="0"/>
              <a:t>分組依據</a:t>
            </a:r>
            <a:r>
              <a:rPr lang="en-US" altLang="zh-TW" sz="2000" dirty="0"/>
              <a:t>) </a:t>
            </a:r>
            <a:r>
              <a:rPr lang="zh-TW" altLang="en-US" sz="2000" dirty="0"/>
              <a:t>對話方塊中：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lphaLcPeriod"/>
            </a:pPr>
            <a:r>
              <a:rPr lang="zh-TW" altLang="en-US" dirty="0"/>
              <a:t>在 </a:t>
            </a:r>
            <a:r>
              <a:rPr lang="en-US" altLang="zh-TW" dirty="0"/>
              <a:t>[</a:t>
            </a:r>
            <a:r>
              <a:rPr lang="zh-TW" altLang="en-US" dirty="0"/>
              <a:t>新資料行名稱</a:t>
            </a:r>
            <a:r>
              <a:rPr lang="en-US" altLang="zh-TW" dirty="0"/>
              <a:t>] </a:t>
            </a:r>
            <a:r>
              <a:rPr lang="zh-TW" altLang="en-US" dirty="0"/>
              <a:t>文字方塊中，輸入 </a:t>
            </a:r>
            <a:r>
              <a:rPr lang="en-US" altLang="zh-TW" dirty="0"/>
              <a:t>[</a:t>
            </a:r>
            <a:r>
              <a:rPr lang="zh-TW" altLang="en-US" dirty="0"/>
              <a:t>總銷售額</a:t>
            </a:r>
            <a:r>
              <a:rPr lang="en-US" altLang="zh-TW" dirty="0"/>
              <a:t>]</a:t>
            </a:r>
            <a:r>
              <a:rPr lang="zh-TW" altLang="en-US" dirty="0"/>
              <a:t>。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lphaLcPeriod"/>
            </a:pPr>
            <a:r>
              <a:rPr lang="zh-TW" altLang="en-US" dirty="0"/>
              <a:t>在 </a:t>
            </a:r>
            <a:r>
              <a:rPr lang="en-US" altLang="zh-TW" dirty="0"/>
              <a:t>[</a:t>
            </a:r>
            <a:r>
              <a:rPr lang="zh-TW" altLang="en-US" dirty="0"/>
              <a:t>作業</a:t>
            </a:r>
            <a:r>
              <a:rPr lang="en-US" altLang="zh-TW" dirty="0"/>
              <a:t>] (</a:t>
            </a:r>
            <a:r>
              <a:rPr lang="zh-TW" altLang="en-US" dirty="0"/>
              <a:t>操作</a:t>
            </a:r>
            <a:r>
              <a:rPr lang="en-US" altLang="zh-TW" dirty="0"/>
              <a:t>) </a:t>
            </a:r>
            <a:r>
              <a:rPr lang="zh-TW" altLang="en-US" dirty="0"/>
              <a:t>的下拉式清單中，選取 </a:t>
            </a:r>
            <a:r>
              <a:rPr lang="en-US" altLang="zh-TW" dirty="0"/>
              <a:t>[</a:t>
            </a:r>
            <a:r>
              <a:rPr lang="zh-TW" altLang="en-US" dirty="0"/>
              <a:t>加總</a:t>
            </a:r>
            <a:r>
              <a:rPr lang="en-US" altLang="zh-TW" dirty="0"/>
              <a:t>]</a:t>
            </a:r>
            <a:r>
              <a:rPr lang="zh-TW" altLang="en-US" dirty="0"/>
              <a:t>。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lphaLcPeriod"/>
            </a:pPr>
            <a:r>
              <a:rPr lang="zh-TW" altLang="en-US" dirty="0"/>
              <a:t>在 </a:t>
            </a:r>
            <a:r>
              <a:rPr lang="en-US" altLang="zh-TW" dirty="0"/>
              <a:t>[Column] (</a:t>
            </a:r>
            <a:r>
              <a:rPr lang="zh-TW" altLang="en-US" dirty="0"/>
              <a:t>欄</a:t>
            </a:r>
            <a:r>
              <a:rPr lang="en-US" altLang="zh-TW" dirty="0"/>
              <a:t>) </a:t>
            </a:r>
            <a:r>
              <a:rPr lang="zh-TW" altLang="en-US" dirty="0"/>
              <a:t>下拉式清單中，選取 </a:t>
            </a:r>
            <a:r>
              <a:rPr lang="en-US" altLang="zh-TW" dirty="0"/>
              <a:t>[</a:t>
            </a:r>
            <a:r>
              <a:rPr lang="zh-TW" altLang="en-US" dirty="0"/>
              <a:t>總銷售額</a:t>
            </a:r>
            <a:r>
              <a:rPr lang="en-US" altLang="zh-TW" dirty="0"/>
              <a:t>] </a:t>
            </a:r>
            <a:r>
              <a:rPr lang="zh-TW" altLang="en-US" dirty="0"/>
              <a:t>。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 startAt="3"/>
            </a:pPr>
            <a:r>
              <a:rPr lang="zh-TW" altLang="en-US" sz="2000" dirty="0"/>
              <a:t>按一下 </a:t>
            </a:r>
            <a:r>
              <a:rPr lang="en-US" altLang="zh-TW" sz="2000" dirty="0"/>
              <a:t>[</a:t>
            </a:r>
            <a:r>
              <a:rPr lang="zh-TW" altLang="en-US" sz="2000" dirty="0"/>
              <a:t>確定</a:t>
            </a:r>
            <a:r>
              <a:rPr lang="en-US" altLang="zh-TW" sz="2000" dirty="0"/>
              <a:t>]</a:t>
            </a:r>
            <a:r>
              <a:rPr lang="zh-TW" altLang="en-US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67523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EB7566-1515-4D9A-AD9D-E4502E59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匯入 </a:t>
            </a:r>
            <a:r>
              <a:rPr lang="en-US" altLang="zh-TW"/>
              <a:t>OData </a:t>
            </a:r>
            <a:r>
              <a:rPr lang="zh-TW" altLang="en-US"/>
              <a:t>摘要訂單資料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F3963A-76E8-48F7-8FEC-DBC04A4CF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/>
              <a:t>步驟 </a:t>
            </a:r>
            <a:r>
              <a:rPr lang="en-US" altLang="zh-TW" sz="2400"/>
              <a:t>6</a:t>
            </a:r>
            <a:r>
              <a:rPr lang="zh-TW" altLang="en-US" sz="2400"/>
              <a:t>：按照 </a:t>
            </a:r>
            <a:r>
              <a:rPr lang="en-US" altLang="zh-TW" sz="2400"/>
              <a:t>[</a:t>
            </a:r>
            <a:r>
              <a:rPr lang="zh-TW" altLang="en-US" sz="2400"/>
              <a:t>產品識別碼</a:t>
            </a:r>
            <a:r>
              <a:rPr lang="en-US" altLang="zh-TW" sz="2400"/>
              <a:t>] </a:t>
            </a:r>
            <a:r>
              <a:rPr lang="zh-TW" altLang="en-US" sz="2400"/>
              <a:t>和 </a:t>
            </a:r>
            <a:r>
              <a:rPr lang="en-US" altLang="zh-TW" sz="2400"/>
              <a:t>[</a:t>
            </a:r>
            <a:r>
              <a:rPr lang="zh-TW" altLang="en-US" sz="2400"/>
              <a:t>年份</a:t>
            </a:r>
            <a:r>
              <a:rPr lang="en-US" altLang="zh-TW" sz="2400"/>
              <a:t>] </a:t>
            </a:r>
            <a:r>
              <a:rPr lang="zh-TW" altLang="en-US" sz="2400"/>
              <a:t>將列分成群組</a:t>
            </a:r>
            <a:endParaRPr lang="en-US" altLang="zh-TW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5CA139-D6CB-4B4E-815C-D3897C000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2613822"/>
            <a:ext cx="5791202" cy="381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22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EB7566-1515-4D9A-AD9D-E4502E59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匯入 </a:t>
            </a:r>
            <a:r>
              <a:rPr lang="en-US" altLang="zh-TW"/>
              <a:t>OData </a:t>
            </a:r>
            <a:r>
              <a:rPr lang="zh-TW" altLang="en-US"/>
              <a:t>摘要訂單資料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F3963A-76E8-48F7-8FEC-DBC04A4CF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/>
              <a:t>步驟 </a:t>
            </a:r>
            <a:r>
              <a:rPr lang="en-US" altLang="zh-TW" sz="2400"/>
              <a:t>6</a:t>
            </a:r>
            <a:r>
              <a:rPr lang="zh-TW" altLang="en-US" sz="2400"/>
              <a:t>：按照 </a:t>
            </a:r>
            <a:r>
              <a:rPr lang="en-US" altLang="zh-TW" sz="2400"/>
              <a:t>[</a:t>
            </a:r>
            <a:r>
              <a:rPr lang="zh-TW" altLang="en-US" sz="2400"/>
              <a:t>產品識別碼</a:t>
            </a:r>
            <a:r>
              <a:rPr lang="en-US" altLang="zh-TW" sz="2400"/>
              <a:t>] </a:t>
            </a:r>
            <a:r>
              <a:rPr lang="zh-TW" altLang="en-US" sz="2400"/>
              <a:t>和 </a:t>
            </a:r>
            <a:r>
              <a:rPr lang="en-US" altLang="zh-TW" sz="2400"/>
              <a:t>[</a:t>
            </a:r>
            <a:r>
              <a:rPr lang="zh-TW" altLang="en-US" sz="2400"/>
              <a:t>年份</a:t>
            </a:r>
            <a:r>
              <a:rPr lang="en-US" altLang="zh-TW" sz="2400"/>
              <a:t>] </a:t>
            </a:r>
            <a:r>
              <a:rPr lang="zh-TW" altLang="en-US" sz="2400"/>
              <a:t>將列分成群組</a:t>
            </a:r>
            <a:endParaRPr lang="en-US" altLang="zh-TW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86FB0A-EB92-4569-B124-D952132C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2720974"/>
            <a:ext cx="742950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92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EB7566-1515-4D9A-AD9D-E4502E59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匯入 </a:t>
            </a:r>
            <a:r>
              <a:rPr lang="en-US" altLang="zh-TW"/>
              <a:t>OData </a:t>
            </a:r>
            <a:r>
              <a:rPr lang="zh-TW" altLang="en-US"/>
              <a:t>摘要訂單資料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F3963A-76E8-48F7-8FEC-DBC04A4CF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/>
              <a:t>步驟 </a:t>
            </a:r>
            <a:r>
              <a:rPr lang="en-US" altLang="zh-TW" sz="2400"/>
              <a:t>6</a:t>
            </a:r>
            <a:r>
              <a:rPr lang="zh-TW" altLang="en-US" sz="2400"/>
              <a:t>：按照 </a:t>
            </a:r>
            <a:r>
              <a:rPr lang="en-US" altLang="zh-TW" sz="2400"/>
              <a:t>[</a:t>
            </a:r>
            <a:r>
              <a:rPr lang="zh-TW" altLang="en-US" sz="2400"/>
              <a:t>產品識別碼</a:t>
            </a:r>
            <a:r>
              <a:rPr lang="en-US" altLang="zh-TW" sz="2400"/>
              <a:t>] </a:t>
            </a:r>
            <a:r>
              <a:rPr lang="zh-TW" altLang="en-US" sz="2400"/>
              <a:t>和 </a:t>
            </a:r>
            <a:r>
              <a:rPr lang="en-US" altLang="zh-TW" sz="2400"/>
              <a:t>[</a:t>
            </a:r>
            <a:r>
              <a:rPr lang="zh-TW" altLang="en-US" sz="2400"/>
              <a:t>年份</a:t>
            </a:r>
            <a:r>
              <a:rPr lang="en-US" altLang="zh-TW" sz="2400"/>
              <a:t>] </a:t>
            </a:r>
            <a:r>
              <a:rPr lang="zh-TW" altLang="en-US" sz="2400"/>
              <a:t>將列分成群組</a:t>
            </a:r>
            <a:endParaRPr lang="en-US" altLang="zh-TW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8D47773-B6A2-4745-9501-E940A5D3C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22970"/>
            <a:ext cx="7315200" cy="401987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4863A9D-45AA-4D8E-8A6E-50F93C34242D}"/>
              </a:ext>
            </a:extLst>
          </p:cNvPr>
          <p:cNvSpPr txBox="1"/>
          <p:nvPr/>
        </p:nvSpPr>
        <p:spPr>
          <a:xfrm>
            <a:off x="5397012" y="3429000"/>
            <a:ext cx="3118338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b="1" dirty="0"/>
              <a:t>變更查詢名稱：</a:t>
            </a:r>
            <a:r>
              <a:rPr lang="en-US" altLang="zh-TW" b="1" dirty="0"/>
              <a:t>”</a:t>
            </a:r>
            <a:r>
              <a:rPr lang="zh-TW" altLang="en-US" sz="1800" b="1" dirty="0"/>
              <a:t>總銷售額</a:t>
            </a:r>
            <a:r>
              <a:rPr lang="en-US" altLang="zh-TW" sz="1800" b="1" dirty="0"/>
              <a:t>”</a:t>
            </a:r>
            <a:endParaRPr lang="zh-TW" altLang="en-US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E9989A-190F-4BB5-B6CC-9ECB8C36CC3C}"/>
              </a:ext>
            </a:extLst>
          </p:cNvPr>
          <p:cNvSpPr/>
          <p:nvPr/>
        </p:nvSpPr>
        <p:spPr>
          <a:xfrm>
            <a:off x="6518031" y="4443046"/>
            <a:ext cx="1101969" cy="1758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0651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4D41BB-096A-4400-9C45-14CECAEC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合併 </a:t>
            </a:r>
            <a:r>
              <a:rPr lang="en-US" altLang="zh-TW" sz="3600" dirty="0"/>
              <a:t>[Products] </a:t>
            </a:r>
            <a:r>
              <a:rPr lang="zh-TW" altLang="en-US" sz="3600" dirty="0"/>
              <a:t>和 </a:t>
            </a:r>
            <a:r>
              <a:rPr lang="en-US" altLang="zh-TW" sz="3600" dirty="0"/>
              <a:t>[</a:t>
            </a:r>
            <a:r>
              <a:rPr lang="zh-TW" altLang="en-US" sz="3600" dirty="0"/>
              <a:t>總銷售額</a:t>
            </a:r>
            <a:r>
              <a:rPr lang="en-US" altLang="zh-TW" sz="3600" dirty="0"/>
              <a:t>] </a:t>
            </a:r>
            <a:r>
              <a:rPr lang="zh-TW" altLang="en-US" sz="3600" dirty="0"/>
              <a:t>的查詢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B86992-2879-4818-B9E8-2F81F6DF8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zh-TW" altLang="en-US" dirty="0"/>
              <a:t>用 </a:t>
            </a:r>
            <a:r>
              <a:rPr lang="en-US" altLang="zh-TW" dirty="0"/>
              <a:t>[Merge] (</a:t>
            </a:r>
            <a:r>
              <a:rPr lang="zh-TW" altLang="en-US" dirty="0"/>
              <a:t>合併</a:t>
            </a:r>
            <a:r>
              <a:rPr lang="en-US" altLang="zh-TW" dirty="0"/>
              <a:t>) </a:t>
            </a:r>
            <a:r>
              <a:rPr lang="zh-TW" altLang="en-US" dirty="0"/>
              <a:t>和 </a:t>
            </a:r>
            <a:r>
              <a:rPr lang="en-US" altLang="zh-TW" dirty="0"/>
              <a:t>[Expand] (</a:t>
            </a:r>
            <a:r>
              <a:rPr lang="zh-TW" altLang="en-US" dirty="0"/>
              <a:t>展開</a:t>
            </a:r>
            <a:r>
              <a:rPr lang="en-US" altLang="zh-TW" dirty="0"/>
              <a:t>) </a:t>
            </a:r>
            <a:r>
              <a:rPr lang="zh-TW" altLang="en-US" dirty="0"/>
              <a:t>查詢步驟，合併 </a:t>
            </a:r>
            <a:r>
              <a:rPr lang="en-US" altLang="zh-TW" dirty="0"/>
              <a:t>[Products] (</a:t>
            </a:r>
            <a:r>
              <a:rPr lang="zh-TW" altLang="en-US" dirty="0"/>
              <a:t>產品</a:t>
            </a:r>
            <a:r>
              <a:rPr lang="en-US" altLang="zh-TW" dirty="0"/>
              <a:t>)</a:t>
            </a:r>
            <a:r>
              <a:rPr lang="zh-TW" altLang="en-US" dirty="0"/>
              <a:t> 和 </a:t>
            </a:r>
            <a:r>
              <a:rPr lang="en-US" altLang="zh-TW" dirty="0"/>
              <a:t>[Total Sales](</a:t>
            </a:r>
            <a:r>
              <a:rPr lang="zh-TW" altLang="en-US" dirty="0"/>
              <a:t>總銷售額</a:t>
            </a:r>
            <a:r>
              <a:rPr lang="en-US" altLang="zh-TW" dirty="0"/>
              <a:t>) </a:t>
            </a:r>
            <a:r>
              <a:rPr lang="zh-TW" altLang="en-US" dirty="0"/>
              <a:t>查詢。</a:t>
            </a:r>
          </a:p>
        </p:txBody>
      </p:sp>
    </p:spTree>
    <p:extLst>
      <p:ext uri="{BB962C8B-B14F-4D97-AF65-F5344CB8AC3E}">
        <p14:creationId xmlns:p14="http://schemas.microsoft.com/office/powerpoint/2010/main" val="3556653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4D41BB-096A-4400-9C45-14CECAEC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合併 </a:t>
            </a:r>
            <a:r>
              <a:rPr lang="en-US" altLang="zh-TW" sz="3600" dirty="0"/>
              <a:t>[Products] </a:t>
            </a:r>
            <a:r>
              <a:rPr lang="zh-TW" altLang="en-US" sz="3600" dirty="0"/>
              <a:t>和 </a:t>
            </a:r>
            <a:r>
              <a:rPr lang="en-US" altLang="zh-TW" sz="3600" dirty="0"/>
              <a:t>[</a:t>
            </a:r>
            <a:r>
              <a:rPr lang="zh-TW" altLang="en-US" sz="3600" dirty="0"/>
              <a:t>總銷售額</a:t>
            </a:r>
            <a:r>
              <a:rPr lang="en-US" altLang="zh-TW" sz="3600" dirty="0"/>
              <a:t>] </a:t>
            </a:r>
            <a:r>
              <a:rPr lang="zh-TW" altLang="en-US" sz="3600" dirty="0"/>
              <a:t>的查詢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B86992-2879-4818-B9E8-2F81F6DF8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dirty="0"/>
              <a:t>步驟 </a:t>
            </a:r>
            <a:r>
              <a:rPr lang="en-US" altLang="zh-TW" dirty="0"/>
              <a:t>1</a:t>
            </a:r>
            <a:r>
              <a:rPr lang="zh-TW" altLang="en-US" dirty="0"/>
              <a:t>：將 </a:t>
            </a:r>
            <a:r>
              <a:rPr lang="en-US" altLang="zh-TW" dirty="0"/>
              <a:t>[</a:t>
            </a:r>
            <a:r>
              <a:rPr lang="zh-TW" altLang="en-US" dirty="0"/>
              <a:t>產品識別碼</a:t>
            </a:r>
            <a:r>
              <a:rPr lang="en-US" altLang="zh-TW" dirty="0"/>
              <a:t>] </a:t>
            </a:r>
            <a:r>
              <a:rPr lang="zh-TW" altLang="en-US" dirty="0"/>
              <a:t>合併至 </a:t>
            </a:r>
            <a:r>
              <a:rPr lang="en-US" altLang="zh-TW" dirty="0"/>
              <a:t>[</a:t>
            </a:r>
            <a:r>
              <a:rPr lang="zh-TW" altLang="en-US" dirty="0"/>
              <a:t>總銷售額</a:t>
            </a:r>
            <a:r>
              <a:rPr lang="en-US" altLang="zh-TW" dirty="0"/>
              <a:t>] </a:t>
            </a:r>
            <a:r>
              <a:rPr lang="zh-TW" altLang="en-US" dirty="0"/>
              <a:t>查詢</a:t>
            </a:r>
          </a:p>
          <a:p>
            <a:pPr marL="714375" lvl="1" indent="-257175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在 </a:t>
            </a:r>
            <a:r>
              <a:rPr lang="en-US" altLang="zh-TW" sz="2000" dirty="0"/>
              <a:t>Excel </a:t>
            </a:r>
            <a:r>
              <a:rPr lang="zh-TW" altLang="en-US" sz="2000" dirty="0"/>
              <a:t>活頁簿中，瀏覽 </a:t>
            </a:r>
            <a:r>
              <a:rPr lang="en-US" altLang="zh-TW" sz="2000" dirty="0"/>
              <a:t>[Products] </a:t>
            </a:r>
            <a:r>
              <a:rPr lang="zh-TW" altLang="en-US" sz="2000" dirty="0"/>
              <a:t>查詢。</a:t>
            </a:r>
          </a:p>
          <a:p>
            <a:pPr marL="714375" lvl="1" indent="-257175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在 </a:t>
            </a:r>
            <a:r>
              <a:rPr lang="en-US" altLang="zh-TW" sz="2000" dirty="0"/>
              <a:t>[</a:t>
            </a:r>
            <a:r>
              <a:rPr lang="zh-TW" altLang="en-US" sz="2000" dirty="0"/>
              <a:t>查詢</a:t>
            </a:r>
            <a:r>
              <a:rPr lang="en-US" altLang="zh-TW" sz="2000" dirty="0"/>
              <a:t>] </a:t>
            </a:r>
            <a:r>
              <a:rPr lang="zh-TW" altLang="en-US" sz="2000" dirty="0"/>
              <a:t>功能區索引標籤上按一下 </a:t>
            </a:r>
            <a:r>
              <a:rPr lang="en-US" altLang="zh-TW" sz="2000" dirty="0"/>
              <a:t>[</a:t>
            </a:r>
            <a:r>
              <a:rPr lang="zh-TW" altLang="en-US" sz="2000" dirty="0"/>
              <a:t>合併</a:t>
            </a:r>
            <a:r>
              <a:rPr lang="en-US" altLang="zh-TW" sz="2000" dirty="0"/>
              <a:t>] </a:t>
            </a:r>
            <a:r>
              <a:rPr lang="zh-TW" altLang="en-US" sz="2000" dirty="0"/>
              <a:t>。</a:t>
            </a:r>
          </a:p>
          <a:p>
            <a:pPr marL="714375" lvl="1" indent="-257175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在 </a:t>
            </a:r>
            <a:r>
              <a:rPr lang="en-US" altLang="zh-TW" sz="2000" dirty="0"/>
              <a:t>[</a:t>
            </a:r>
            <a:r>
              <a:rPr lang="zh-TW" altLang="en-US" sz="2000" dirty="0"/>
              <a:t>合併</a:t>
            </a:r>
            <a:r>
              <a:rPr lang="en-US" altLang="zh-TW" sz="2000" dirty="0"/>
              <a:t>]  </a:t>
            </a:r>
            <a:r>
              <a:rPr lang="zh-TW" altLang="en-US" sz="2000" dirty="0"/>
              <a:t>對話方塊中，選取 </a:t>
            </a:r>
            <a:r>
              <a:rPr lang="en-US" altLang="zh-TW" sz="2000" dirty="0"/>
              <a:t>[Products] </a:t>
            </a:r>
            <a:r>
              <a:rPr lang="zh-TW" altLang="en-US" sz="2000" dirty="0"/>
              <a:t>做為主要表格，然後選取 </a:t>
            </a:r>
            <a:r>
              <a:rPr lang="en-US" altLang="zh-TW" sz="2000" dirty="0"/>
              <a:t>[</a:t>
            </a:r>
            <a:r>
              <a:rPr lang="zh-TW" altLang="en-US" sz="2000" dirty="0"/>
              <a:t>總銷售額</a:t>
            </a:r>
            <a:r>
              <a:rPr lang="en-US" altLang="zh-TW" sz="2000" dirty="0"/>
              <a:t>] </a:t>
            </a:r>
            <a:r>
              <a:rPr lang="zh-TW" altLang="en-US" sz="2000" dirty="0"/>
              <a:t>做為第二個或相關查詢以合併。</a:t>
            </a:r>
            <a:r>
              <a:rPr lang="en-US" altLang="zh-TW" sz="2000" dirty="0"/>
              <a:t>[</a:t>
            </a:r>
            <a:r>
              <a:rPr lang="zh-TW" altLang="en-US" sz="2000" dirty="0"/>
              <a:t>總銷售額</a:t>
            </a:r>
            <a:r>
              <a:rPr lang="en-US" altLang="zh-TW" sz="2000" dirty="0"/>
              <a:t>]</a:t>
            </a:r>
            <a:r>
              <a:rPr lang="zh-TW" altLang="en-US" sz="2000" dirty="0"/>
              <a:t>會變成新的可展開欄。</a:t>
            </a:r>
          </a:p>
          <a:p>
            <a:pPr marL="714375" lvl="1" indent="-257175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若要依 </a:t>
            </a:r>
            <a:r>
              <a:rPr lang="en-US" altLang="zh-TW" sz="2000" dirty="0"/>
              <a:t>[</a:t>
            </a:r>
            <a:r>
              <a:rPr lang="en-US" altLang="zh-TW" sz="2000" dirty="0" err="1"/>
              <a:t>ProductID</a:t>
            </a:r>
            <a:r>
              <a:rPr lang="en-US" altLang="zh-TW" sz="2000" dirty="0"/>
              <a:t>] </a:t>
            </a:r>
            <a:r>
              <a:rPr lang="zh-TW" altLang="en-US" sz="2000" dirty="0"/>
              <a:t>將 </a:t>
            </a:r>
            <a:r>
              <a:rPr lang="en-US" altLang="zh-TW" sz="2000" dirty="0"/>
              <a:t>[</a:t>
            </a:r>
            <a:r>
              <a:rPr lang="zh-TW" altLang="en-US" sz="2000" dirty="0"/>
              <a:t>總銷售額</a:t>
            </a:r>
            <a:r>
              <a:rPr lang="en-US" altLang="zh-TW" sz="2000" dirty="0"/>
              <a:t>] </a:t>
            </a:r>
            <a:r>
              <a:rPr lang="zh-TW" altLang="en-US" sz="2000" dirty="0"/>
              <a:t>對應至 </a:t>
            </a:r>
            <a:r>
              <a:rPr lang="en-US" altLang="zh-TW" sz="2000" dirty="0"/>
              <a:t>[Products] </a:t>
            </a:r>
            <a:r>
              <a:rPr lang="zh-TW" altLang="en-US" sz="2000" dirty="0"/>
              <a:t>，請從 </a:t>
            </a:r>
            <a:r>
              <a:rPr lang="en-US" altLang="zh-TW" sz="2000" dirty="0"/>
              <a:t>[Products] (</a:t>
            </a:r>
            <a:r>
              <a:rPr lang="zh-TW" altLang="en-US" sz="2000" dirty="0"/>
              <a:t>產品</a:t>
            </a:r>
            <a:r>
              <a:rPr lang="en-US" altLang="zh-TW" sz="2000" dirty="0"/>
              <a:t>) </a:t>
            </a:r>
            <a:r>
              <a:rPr lang="zh-TW" altLang="en-US" sz="2000" dirty="0"/>
              <a:t>表格選取 </a:t>
            </a:r>
            <a:r>
              <a:rPr lang="en-US" altLang="zh-TW" sz="2000" dirty="0"/>
              <a:t>[</a:t>
            </a:r>
            <a:r>
              <a:rPr lang="en-US" altLang="zh-TW" sz="2000" dirty="0" err="1"/>
              <a:t>ProductID</a:t>
            </a:r>
            <a:r>
              <a:rPr lang="en-US" altLang="zh-TW" sz="2000" dirty="0"/>
              <a:t>] </a:t>
            </a:r>
            <a:r>
              <a:rPr lang="zh-TW" altLang="en-US" sz="2000" dirty="0"/>
              <a:t>欄，並從 </a:t>
            </a:r>
            <a:r>
              <a:rPr lang="en-US" altLang="zh-TW" sz="2000" dirty="0"/>
              <a:t>[</a:t>
            </a:r>
            <a:r>
              <a:rPr lang="zh-TW" altLang="en-US" sz="2000" dirty="0"/>
              <a:t>總銷售額</a:t>
            </a:r>
            <a:r>
              <a:rPr lang="en-US" altLang="zh-TW" sz="2000" dirty="0"/>
              <a:t>] </a:t>
            </a:r>
            <a:r>
              <a:rPr lang="zh-TW" altLang="en-US" sz="2000" dirty="0"/>
              <a:t>表格選取 </a:t>
            </a:r>
            <a:r>
              <a:rPr lang="en-US" altLang="zh-TW" sz="2000" dirty="0"/>
              <a:t>[</a:t>
            </a:r>
            <a:r>
              <a:rPr lang="en-US" altLang="zh-TW" sz="2000" dirty="0" err="1"/>
              <a:t>Order_Details.ProductID</a:t>
            </a:r>
            <a:r>
              <a:rPr lang="en-US" altLang="zh-TW" sz="2000" dirty="0"/>
              <a:t>] </a:t>
            </a:r>
            <a:r>
              <a:rPr lang="zh-TW" altLang="en-US" sz="2000" dirty="0"/>
              <a:t>欄。</a:t>
            </a:r>
          </a:p>
          <a:p>
            <a:pPr marL="714375" lvl="1" indent="-257175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在 </a:t>
            </a:r>
            <a:r>
              <a:rPr lang="en-US" altLang="zh-TW" sz="2000" dirty="0"/>
              <a:t>[</a:t>
            </a:r>
            <a:r>
              <a:rPr lang="zh-TW" altLang="en-US" sz="2000" dirty="0"/>
              <a:t>隱私權等級</a:t>
            </a:r>
            <a:r>
              <a:rPr lang="en-US" altLang="zh-TW" sz="2000" dirty="0"/>
              <a:t>]</a:t>
            </a:r>
            <a:r>
              <a:rPr lang="zh-TW" altLang="en-US" sz="2000" dirty="0"/>
              <a:t>對話方塊中：</a:t>
            </a:r>
          </a:p>
          <a:p>
            <a:pPr marL="1171575" lvl="3" indent="-257175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zh-TW" altLang="en-US" dirty="0"/>
              <a:t>針對兩個資料來源的隱私權隔離層級選取 </a:t>
            </a:r>
            <a:r>
              <a:rPr lang="en-US" altLang="zh-TW" dirty="0"/>
              <a:t>[</a:t>
            </a:r>
            <a:r>
              <a:rPr lang="zh-TW" altLang="en-US" dirty="0"/>
              <a:t>組織</a:t>
            </a:r>
            <a:r>
              <a:rPr lang="en-US" altLang="zh-TW" dirty="0"/>
              <a:t>] </a:t>
            </a:r>
            <a:r>
              <a:rPr lang="zh-TW" altLang="en-US" dirty="0"/>
              <a:t>。</a:t>
            </a:r>
          </a:p>
          <a:p>
            <a:pPr marL="1171575" lvl="3" indent="-257175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zh-TW" altLang="en-US" dirty="0"/>
              <a:t>按一下 </a:t>
            </a:r>
            <a:r>
              <a:rPr lang="en-US" altLang="zh-TW" dirty="0"/>
              <a:t>[</a:t>
            </a:r>
            <a:r>
              <a:rPr lang="zh-TW" altLang="en-US" dirty="0"/>
              <a:t>儲存</a:t>
            </a:r>
            <a:r>
              <a:rPr lang="en-US" altLang="zh-TW" dirty="0"/>
              <a:t>]</a:t>
            </a:r>
            <a:r>
              <a:rPr lang="zh-TW" altLang="en-US" dirty="0"/>
              <a:t>。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按一下 </a:t>
            </a:r>
            <a:r>
              <a:rPr lang="en-US" altLang="zh-TW" sz="2000" dirty="0"/>
              <a:t>[</a:t>
            </a:r>
            <a:r>
              <a:rPr lang="zh-TW" altLang="en-US" sz="2000" dirty="0"/>
              <a:t>確定</a:t>
            </a:r>
            <a:r>
              <a:rPr lang="en-US" altLang="zh-TW" sz="2000" dirty="0"/>
              <a:t>]</a:t>
            </a:r>
            <a:r>
              <a:rPr lang="zh-TW" altLang="en-US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95727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4D41BB-096A-4400-9C45-14CECAEC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合併 </a:t>
            </a:r>
            <a:r>
              <a:rPr lang="en-US" altLang="zh-TW" sz="3600" dirty="0"/>
              <a:t>[Products] </a:t>
            </a:r>
            <a:r>
              <a:rPr lang="zh-TW" altLang="en-US" sz="3600" dirty="0"/>
              <a:t>和 </a:t>
            </a:r>
            <a:r>
              <a:rPr lang="en-US" altLang="zh-TW" sz="3600" dirty="0"/>
              <a:t>[</a:t>
            </a:r>
            <a:r>
              <a:rPr lang="zh-TW" altLang="en-US" sz="3600" dirty="0"/>
              <a:t>總銷售額</a:t>
            </a:r>
            <a:r>
              <a:rPr lang="en-US" altLang="zh-TW" sz="3600" dirty="0"/>
              <a:t>] </a:t>
            </a:r>
            <a:r>
              <a:rPr lang="zh-TW" altLang="en-US" sz="3600" dirty="0"/>
              <a:t>的查詢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B86992-2879-4818-B9E8-2F81F6DF8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4048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dirty="0"/>
              <a:t>步驟 </a:t>
            </a:r>
            <a:r>
              <a:rPr lang="en-US" altLang="zh-TW" dirty="0"/>
              <a:t>1</a:t>
            </a:r>
            <a:r>
              <a:rPr lang="zh-TW" altLang="en-US" dirty="0"/>
              <a:t>：將 </a:t>
            </a:r>
            <a:r>
              <a:rPr lang="en-US" altLang="zh-TW" dirty="0"/>
              <a:t>[</a:t>
            </a:r>
            <a:r>
              <a:rPr lang="zh-TW" altLang="en-US" dirty="0"/>
              <a:t>產品識別碼</a:t>
            </a:r>
            <a:r>
              <a:rPr lang="en-US" altLang="zh-TW" dirty="0"/>
              <a:t>] </a:t>
            </a:r>
            <a:r>
              <a:rPr lang="zh-TW" altLang="en-US" dirty="0"/>
              <a:t>合併至 </a:t>
            </a:r>
            <a:r>
              <a:rPr lang="en-US" altLang="zh-TW" dirty="0"/>
              <a:t>[</a:t>
            </a:r>
            <a:r>
              <a:rPr lang="zh-TW" altLang="en-US" dirty="0"/>
              <a:t>總銷售額</a:t>
            </a:r>
            <a:r>
              <a:rPr lang="en-US" altLang="zh-TW" dirty="0"/>
              <a:t>] </a:t>
            </a:r>
            <a:r>
              <a:rPr lang="zh-TW" altLang="en-US" dirty="0"/>
              <a:t>查詢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00DB26C-EFD5-4B7E-9ADB-4BD49CB38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1" y="2576949"/>
            <a:ext cx="5541818" cy="38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28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4D41BB-096A-4400-9C45-14CECAEC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合併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[Products]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和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總銷售額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的查詢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B86992-2879-4818-B9E8-2F81F6DF8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4048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/>
              <a:t>步驟 </a:t>
            </a:r>
            <a:r>
              <a:rPr lang="en-US" altLang="zh-TW"/>
              <a:t>1</a:t>
            </a:r>
            <a:r>
              <a:rPr lang="zh-TW" altLang="en-US"/>
              <a:t>：將 </a:t>
            </a:r>
            <a:r>
              <a:rPr lang="en-US" altLang="zh-TW"/>
              <a:t>[</a:t>
            </a:r>
            <a:r>
              <a:rPr lang="zh-TW" altLang="en-US"/>
              <a:t>產品識別碼</a:t>
            </a:r>
            <a:r>
              <a:rPr lang="en-US" altLang="zh-TW"/>
              <a:t>] </a:t>
            </a:r>
            <a:r>
              <a:rPr lang="zh-TW" altLang="en-US"/>
              <a:t>合併至 </a:t>
            </a:r>
            <a:r>
              <a:rPr lang="en-US" altLang="zh-TW"/>
              <a:t>[</a:t>
            </a:r>
            <a:r>
              <a:rPr lang="zh-TW" altLang="en-US"/>
              <a:t>總銷售額</a:t>
            </a:r>
            <a:r>
              <a:rPr lang="en-US" altLang="zh-TW"/>
              <a:t>] </a:t>
            </a:r>
            <a:r>
              <a:rPr lang="zh-TW" altLang="en-US"/>
              <a:t>查詢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05C3E9E-EA52-4131-83DC-2F95D61A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1" y="2699251"/>
            <a:ext cx="5541818" cy="357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3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53F68-0F8D-4010-BEE0-A9D5E021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將產品匯入至 </a:t>
            </a:r>
            <a:r>
              <a:rPr lang="en-US" altLang="zh-TW" dirty="0"/>
              <a:t>Excel </a:t>
            </a:r>
            <a:r>
              <a:rPr lang="zh-TW" altLang="en-US" dirty="0"/>
              <a:t>活頁簿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E3C385-61E9-4E23-9927-7D46C8A5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2400" b="1" dirty="0"/>
              <a:t>連線至 </a:t>
            </a:r>
            <a:r>
              <a:rPr lang="en-US" altLang="zh-TW" sz="2400" b="1" dirty="0"/>
              <a:t>Excel </a:t>
            </a:r>
            <a:r>
              <a:rPr lang="zh-TW" altLang="en-US" sz="2400" b="1" dirty="0"/>
              <a:t>活頁簿</a:t>
            </a:r>
          </a:p>
          <a:p>
            <a:pPr marL="809625" lvl="1" indent="-352425" algn="just">
              <a:lnSpc>
                <a:spcPct val="100000"/>
              </a:lnSpc>
              <a:buFont typeface="+mj-lt"/>
              <a:buAutoNum type="arabicPeriod"/>
            </a:pPr>
            <a:r>
              <a:rPr lang="zh-TW" altLang="en-US" sz="2000" dirty="0"/>
              <a:t>建立 </a:t>
            </a:r>
            <a:r>
              <a:rPr lang="en-US" altLang="zh-TW" sz="2000" dirty="0"/>
              <a:t>Excel </a:t>
            </a:r>
            <a:r>
              <a:rPr lang="zh-TW" altLang="en-US" sz="2000" dirty="0"/>
              <a:t>活頁簿。</a:t>
            </a:r>
          </a:p>
          <a:p>
            <a:pPr marL="809625" lvl="1" indent="-352425" algn="just">
              <a:lnSpc>
                <a:spcPct val="100000"/>
              </a:lnSpc>
              <a:buFont typeface="+mj-lt"/>
              <a:buAutoNum type="arabicPeriod"/>
            </a:pPr>
            <a:r>
              <a:rPr lang="zh-TW" altLang="en-US" sz="2000" dirty="0"/>
              <a:t>在 </a:t>
            </a:r>
            <a:r>
              <a:rPr lang="en-US" altLang="zh-TW" sz="2000" b="1" dirty="0"/>
              <a:t>[</a:t>
            </a:r>
            <a:r>
              <a:rPr lang="zh-TW" altLang="en-US" sz="2000" b="1" dirty="0"/>
              <a:t>資料</a:t>
            </a:r>
            <a:r>
              <a:rPr lang="en-US" altLang="zh-TW" sz="2000" b="1" dirty="0"/>
              <a:t>]</a:t>
            </a:r>
            <a:r>
              <a:rPr lang="zh-TW" altLang="en-US" sz="2000" dirty="0"/>
              <a:t> 索引標籤中，按一下 </a:t>
            </a:r>
            <a:r>
              <a:rPr lang="en-US" altLang="zh-TW" sz="2000" b="1" dirty="0"/>
              <a:t>[</a:t>
            </a:r>
            <a:r>
              <a:rPr lang="zh-TW" altLang="en-US" sz="2000" dirty="0"/>
              <a:t>新查詢</a:t>
            </a:r>
            <a:r>
              <a:rPr lang="en-US" altLang="zh-TW" sz="2000" b="1" dirty="0"/>
              <a:t>]</a:t>
            </a:r>
            <a:r>
              <a:rPr lang="en-US" altLang="zh-TW" sz="2000" dirty="0"/>
              <a:t> &gt; </a:t>
            </a:r>
            <a:r>
              <a:rPr lang="zh-TW" altLang="en-US" sz="2000" dirty="0"/>
              <a:t> </a:t>
            </a:r>
            <a:r>
              <a:rPr lang="en-US" altLang="zh-TW" sz="2000" b="1" dirty="0"/>
              <a:t>[</a:t>
            </a:r>
            <a:r>
              <a:rPr lang="zh-TW" altLang="en-US" sz="2000" dirty="0"/>
              <a:t>從檔案</a:t>
            </a:r>
            <a:r>
              <a:rPr lang="en-US" altLang="zh-TW" sz="2000" b="1" dirty="0"/>
              <a:t>]</a:t>
            </a:r>
            <a:r>
              <a:rPr lang="zh-TW" altLang="en-US" sz="2000" dirty="0"/>
              <a:t> </a:t>
            </a:r>
            <a:r>
              <a:rPr lang="en-US" altLang="zh-TW" sz="2000" dirty="0"/>
              <a:t> &gt; </a:t>
            </a:r>
            <a:r>
              <a:rPr lang="en-US" altLang="zh-TW" sz="2000" b="1" dirty="0"/>
              <a:t>[</a:t>
            </a:r>
            <a:r>
              <a:rPr lang="zh-TW" altLang="en-US" sz="2000" dirty="0"/>
              <a:t>從活頁簿</a:t>
            </a:r>
            <a:r>
              <a:rPr lang="en-US" altLang="zh-TW" sz="2000" b="1" dirty="0"/>
              <a:t>]</a:t>
            </a:r>
            <a:r>
              <a:rPr lang="zh-TW" altLang="en-US" sz="2000" dirty="0"/>
              <a:t> 。</a:t>
            </a:r>
          </a:p>
          <a:p>
            <a:pPr marL="809625" lvl="1" indent="-352425" algn="just">
              <a:lnSpc>
                <a:spcPct val="100000"/>
              </a:lnSpc>
              <a:buFont typeface="+mj-lt"/>
              <a:buAutoNum type="arabicPeriod"/>
            </a:pPr>
            <a:r>
              <a:rPr lang="zh-TW" altLang="en-US" sz="2000" dirty="0"/>
              <a:t>在 </a:t>
            </a:r>
            <a:r>
              <a:rPr lang="en-US" altLang="zh-TW" sz="2000" b="1" dirty="0"/>
              <a:t>[Excel]</a:t>
            </a:r>
            <a:r>
              <a:rPr lang="zh-TW" altLang="en-US" sz="2000" dirty="0"/>
              <a:t> 瀏覽對話方塊中，瀏覽至或輸入</a:t>
            </a:r>
            <a:r>
              <a:rPr lang="en-US" altLang="zh-TW" sz="2000" dirty="0"/>
              <a:t>”</a:t>
            </a:r>
            <a:r>
              <a:rPr lang="en-US" altLang="zh-TW" sz="2000" b="1" dirty="0"/>
              <a:t> Products.xlsx</a:t>
            </a:r>
            <a:r>
              <a:rPr lang="en-US" altLang="zh-TW" sz="2000" dirty="0"/>
              <a:t>” </a:t>
            </a:r>
            <a:r>
              <a:rPr lang="zh-TW" altLang="en-US" sz="2000" dirty="0"/>
              <a:t>路徑，以匯入或連結至檔案。</a:t>
            </a:r>
          </a:p>
          <a:p>
            <a:pPr marL="809625" lvl="1" indent="-352425" algn="just">
              <a:lnSpc>
                <a:spcPct val="100000"/>
              </a:lnSpc>
              <a:buFont typeface="+mj-lt"/>
              <a:buAutoNum type="arabicPeriod"/>
            </a:pPr>
            <a:r>
              <a:rPr lang="zh-TW" altLang="en-US" sz="2000" dirty="0"/>
              <a:t>在 </a:t>
            </a:r>
            <a:r>
              <a:rPr lang="en-US" altLang="zh-TW" sz="2000" dirty="0"/>
              <a:t>[</a:t>
            </a:r>
            <a:r>
              <a:rPr lang="zh-TW" altLang="en-US" sz="2000" dirty="0"/>
              <a:t>導覽器</a:t>
            </a:r>
            <a:r>
              <a:rPr lang="en-US" altLang="zh-TW" sz="2000" dirty="0"/>
              <a:t>] </a:t>
            </a:r>
            <a:r>
              <a:rPr lang="zh-TW" altLang="en-US" sz="2000" dirty="0"/>
              <a:t>窗格中，按兩下 </a:t>
            </a:r>
            <a:r>
              <a:rPr lang="en-US" altLang="zh-TW" sz="2000" dirty="0"/>
              <a:t>[</a:t>
            </a:r>
            <a:r>
              <a:rPr lang="zh-TW" altLang="en-US" sz="2000" dirty="0"/>
              <a:t>產品</a:t>
            </a:r>
            <a:r>
              <a:rPr lang="en-US" altLang="zh-TW" sz="2000" dirty="0"/>
              <a:t>] </a:t>
            </a:r>
            <a:r>
              <a:rPr lang="zh-TW" altLang="en-US" sz="2000" dirty="0"/>
              <a:t>工作表或按一下 </a:t>
            </a:r>
            <a:r>
              <a:rPr lang="en-US" altLang="zh-TW" sz="2000" dirty="0"/>
              <a:t>[</a:t>
            </a:r>
            <a:r>
              <a:rPr lang="zh-TW" altLang="en-US" sz="2000" dirty="0"/>
              <a:t>產品</a:t>
            </a:r>
            <a:r>
              <a:rPr lang="en-US" altLang="zh-TW" sz="2000" dirty="0"/>
              <a:t>]</a:t>
            </a:r>
            <a:r>
              <a:rPr lang="zh-TW" altLang="en-US" sz="2000" dirty="0"/>
              <a:t>，然後再按一下 </a:t>
            </a:r>
            <a:r>
              <a:rPr lang="en-US" altLang="zh-TW" sz="2000" dirty="0"/>
              <a:t>[</a:t>
            </a:r>
            <a:r>
              <a:rPr lang="zh-TW" altLang="en-US" sz="2000" dirty="0"/>
              <a:t>編輯詢</a:t>
            </a:r>
            <a:r>
              <a:rPr lang="en-US" altLang="zh-TW" sz="2000" dirty="0"/>
              <a:t>]</a:t>
            </a:r>
            <a:r>
              <a:rPr lang="zh-TW" altLang="en-US" sz="2000" dirty="0"/>
              <a:t>。 當您編輯查詢，或是連線到新的資料來源時，就會出現 </a:t>
            </a:r>
            <a:r>
              <a:rPr lang="en-US" altLang="zh-TW" sz="2000" dirty="0"/>
              <a:t>[</a:t>
            </a:r>
            <a:r>
              <a:rPr lang="zh-TW" altLang="en-US" sz="2000" dirty="0"/>
              <a:t>查詢編輯器</a:t>
            </a:r>
            <a:r>
              <a:rPr lang="en-US" altLang="zh-TW" sz="2000" dirty="0"/>
              <a:t>] </a:t>
            </a:r>
            <a:r>
              <a:rPr lang="zh-TW" altLang="en-US" sz="2000" dirty="0"/>
              <a:t>視窗。</a:t>
            </a:r>
            <a:endParaRPr lang="en-US" altLang="zh-TW" sz="2000" dirty="0"/>
          </a:p>
          <a:p>
            <a:pPr marL="809625" lvl="1" indent="-352425" algn="just">
              <a:lnSpc>
                <a:spcPct val="100000"/>
              </a:lnSpc>
              <a:buFont typeface="+mj-lt"/>
              <a:buAutoNum type="arabicPeriod"/>
            </a:pPr>
            <a:r>
              <a:rPr lang="zh-TW" altLang="en-US" dirty="0"/>
              <a:t>在 </a:t>
            </a:r>
            <a:r>
              <a:rPr lang="en-US" altLang="zh-TW" b="1" dirty="0"/>
              <a:t>[</a:t>
            </a:r>
            <a:r>
              <a:rPr lang="zh-TW" altLang="en-US" dirty="0"/>
              <a:t>查詢編輯器</a:t>
            </a:r>
            <a:r>
              <a:rPr lang="en-US" altLang="zh-TW" b="1" dirty="0"/>
              <a:t>]</a:t>
            </a:r>
            <a:r>
              <a:rPr lang="en-US" altLang="zh-TW" dirty="0"/>
              <a:t> </a:t>
            </a:r>
            <a:r>
              <a:rPr lang="zh-TW" altLang="en-US" dirty="0"/>
              <a:t>功能區中，按一下 </a:t>
            </a:r>
            <a:r>
              <a:rPr lang="en-US" altLang="zh-TW" b="1" dirty="0"/>
              <a:t>[</a:t>
            </a:r>
            <a:r>
              <a:rPr lang="zh-TW" altLang="en-US" dirty="0"/>
              <a:t>關閉並載入</a:t>
            </a:r>
            <a:r>
              <a:rPr lang="en-US" altLang="zh-TW" b="1" dirty="0"/>
              <a:t>]</a:t>
            </a:r>
            <a:r>
              <a:rPr lang="en-US" altLang="zh-TW" dirty="0"/>
              <a:t> </a:t>
            </a:r>
            <a:r>
              <a:rPr lang="zh-TW" altLang="en-US" dirty="0"/>
              <a:t>。結果會顯示在新的 </a:t>
            </a:r>
            <a:r>
              <a:rPr lang="en-US" altLang="zh-TW" dirty="0"/>
              <a:t>Excel </a:t>
            </a:r>
            <a:r>
              <a:rPr lang="zh-TW" altLang="en-US" dirty="0"/>
              <a:t>工作表中。</a:t>
            </a:r>
            <a:endParaRPr lang="zh-TW" altLang="en-US" sz="2000" dirty="0"/>
          </a:p>
          <a:p>
            <a:pPr>
              <a:lnSpc>
                <a:spcPct val="100000"/>
              </a:lnSpc>
            </a:pPr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BCC5A56-4715-488F-BF97-43986D86CCC5}"/>
              </a:ext>
            </a:extLst>
          </p:cNvPr>
          <p:cNvSpPr/>
          <p:nvPr/>
        </p:nvSpPr>
        <p:spPr>
          <a:xfrm>
            <a:off x="3577413" y="1825625"/>
            <a:ext cx="155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78D7"/>
                </a:solidFill>
                <a:latin typeface="Segoe UI" panose="020B0502040204020203" pitchFamily="34" charset="0"/>
                <a:hlinkClick r:id="rId2" action="ppaction://hlinkfile"/>
              </a:rPr>
              <a:t>Products.xlsx</a:t>
            </a:r>
            <a:r>
              <a:rPr lang="en-US" altLang="zh-TW" dirty="0">
                <a:solidFill>
                  <a:srgbClr val="2F2F2F"/>
                </a:solidFill>
                <a:latin typeface="Segoe UI" panose="020B0502040204020203" pitchFamily="34" charset="0"/>
              </a:rPr>
              <a:t> 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3098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40CCA82-D20E-4021-B99D-68FB7B1D5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2466109"/>
            <a:ext cx="6657975" cy="405938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64D41BB-096A-4400-9C45-14CECAEC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合併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[Products]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和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總銷售額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的查詢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B86992-2879-4818-B9E8-2F81F6DF8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4048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dirty="0"/>
              <a:t>步驟 </a:t>
            </a:r>
            <a:r>
              <a:rPr lang="en-US" altLang="zh-TW" dirty="0"/>
              <a:t>1</a:t>
            </a:r>
            <a:r>
              <a:rPr lang="zh-TW" altLang="en-US" dirty="0"/>
              <a:t>：將 </a:t>
            </a:r>
            <a:r>
              <a:rPr lang="en-US" altLang="zh-TW" dirty="0"/>
              <a:t>[</a:t>
            </a:r>
            <a:r>
              <a:rPr lang="zh-TW" altLang="en-US" dirty="0"/>
              <a:t>產品識別碼</a:t>
            </a:r>
            <a:r>
              <a:rPr lang="en-US" altLang="zh-TW" dirty="0"/>
              <a:t>] </a:t>
            </a:r>
            <a:r>
              <a:rPr lang="zh-TW" altLang="en-US" dirty="0"/>
              <a:t>合併至 </a:t>
            </a:r>
            <a:r>
              <a:rPr lang="en-US" altLang="zh-TW" dirty="0"/>
              <a:t>[</a:t>
            </a:r>
            <a:r>
              <a:rPr lang="zh-TW" altLang="en-US" dirty="0"/>
              <a:t>總銷售額</a:t>
            </a:r>
            <a:r>
              <a:rPr lang="en-US" altLang="zh-TW" dirty="0"/>
              <a:t>] </a:t>
            </a:r>
            <a:r>
              <a:rPr lang="zh-TW" altLang="en-US" dirty="0"/>
              <a:t>查詢</a:t>
            </a:r>
          </a:p>
        </p:txBody>
      </p:sp>
    </p:spTree>
    <p:extLst>
      <p:ext uri="{BB962C8B-B14F-4D97-AF65-F5344CB8AC3E}">
        <p14:creationId xmlns:p14="http://schemas.microsoft.com/office/powerpoint/2010/main" val="3721689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4D41BB-096A-4400-9C45-14CECAEC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合併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[Products]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和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總銷售額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的查詢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B86992-2879-4818-B9E8-2F81F6DF8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4048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dirty="0"/>
              <a:t>步驟 </a:t>
            </a:r>
            <a:r>
              <a:rPr lang="en-US" altLang="zh-TW" dirty="0"/>
              <a:t>1</a:t>
            </a:r>
            <a:r>
              <a:rPr lang="zh-TW" altLang="en-US" dirty="0"/>
              <a:t>：將 </a:t>
            </a:r>
            <a:r>
              <a:rPr lang="en-US" altLang="zh-TW" dirty="0"/>
              <a:t>[</a:t>
            </a:r>
            <a:r>
              <a:rPr lang="zh-TW" altLang="en-US" dirty="0"/>
              <a:t>產品識別碼</a:t>
            </a:r>
            <a:r>
              <a:rPr lang="en-US" altLang="zh-TW" dirty="0"/>
              <a:t>] </a:t>
            </a:r>
            <a:r>
              <a:rPr lang="zh-TW" altLang="en-US" dirty="0"/>
              <a:t>合併至 </a:t>
            </a:r>
            <a:r>
              <a:rPr lang="en-US" altLang="zh-TW" dirty="0"/>
              <a:t>[</a:t>
            </a:r>
            <a:r>
              <a:rPr lang="zh-TW" altLang="en-US" dirty="0"/>
              <a:t>總銷售額</a:t>
            </a:r>
            <a:r>
              <a:rPr lang="en-US" altLang="zh-TW" dirty="0"/>
              <a:t>] </a:t>
            </a:r>
            <a:r>
              <a:rPr lang="zh-TW" altLang="en-US" dirty="0"/>
              <a:t>查詢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726C85-4F89-40C1-94D5-7C4232FA0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3180917"/>
            <a:ext cx="60864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65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4D41BB-096A-4400-9C45-14CECAEC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合併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[Products]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和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總銷售額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的查詢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B86992-2879-4818-B9E8-2F81F6DF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步驟 </a:t>
            </a:r>
            <a:r>
              <a:rPr lang="en-US" altLang="zh-TW" dirty="0"/>
              <a:t>1</a:t>
            </a:r>
            <a:r>
              <a:rPr lang="zh-TW" altLang="en-US" dirty="0"/>
              <a:t>：將 </a:t>
            </a:r>
            <a:r>
              <a:rPr lang="en-US" altLang="zh-TW" dirty="0"/>
              <a:t>[</a:t>
            </a:r>
            <a:r>
              <a:rPr lang="zh-TW" altLang="en-US" dirty="0"/>
              <a:t>產品識別碼</a:t>
            </a:r>
            <a:r>
              <a:rPr lang="en-US" altLang="zh-TW" dirty="0"/>
              <a:t>] </a:t>
            </a:r>
            <a:r>
              <a:rPr lang="zh-TW" altLang="en-US" dirty="0"/>
              <a:t>合併至 </a:t>
            </a:r>
            <a:r>
              <a:rPr lang="en-US" altLang="zh-TW" dirty="0"/>
              <a:t>[</a:t>
            </a:r>
            <a:r>
              <a:rPr lang="zh-TW" altLang="en-US" dirty="0"/>
              <a:t>總銷售額</a:t>
            </a:r>
            <a:r>
              <a:rPr lang="en-US" altLang="zh-TW" dirty="0"/>
              <a:t>] </a:t>
            </a:r>
            <a:r>
              <a:rPr lang="zh-TW" altLang="en-US" dirty="0"/>
              <a:t>查詢</a:t>
            </a:r>
            <a:endParaRPr lang="en-US" altLang="zh-TW" dirty="0"/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zh-TW" altLang="en-US" sz="2000" dirty="0"/>
              <a:t>在您按一下 </a:t>
            </a:r>
            <a:r>
              <a:rPr lang="en-US" altLang="zh-TW" sz="2000" dirty="0"/>
              <a:t>[</a:t>
            </a:r>
            <a:r>
              <a:rPr lang="zh-TW" altLang="en-US" sz="2000" dirty="0"/>
              <a:t>確定</a:t>
            </a:r>
            <a:r>
              <a:rPr lang="en-US" altLang="zh-TW" sz="2000" dirty="0"/>
              <a:t>]</a:t>
            </a:r>
            <a:r>
              <a:rPr lang="zh-TW" altLang="en-US" sz="2000" dirty="0"/>
              <a:t> 後，</a:t>
            </a:r>
            <a:r>
              <a:rPr lang="en-US" altLang="zh-TW" sz="2000" dirty="0"/>
              <a:t>[</a:t>
            </a:r>
            <a:r>
              <a:rPr lang="zh-TW" altLang="en-US" sz="2000" dirty="0"/>
              <a:t>合併</a:t>
            </a:r>
            <a:r>
              <a:rPr lang="en-US" altLang="zh-TW" sz="2000" dirty="0"/>
              <a:t>]</a:t>
            </a:r>
            <a:r>
              <a:rPr lang="zh-TW" altLang="en-US" sz="2000" dirty="0"/>
              <a:t> 操作會建立查詢。查詢結果中包含來自主要表格的所有欄 </a:t>
            </a:r>
            <a:r>
              <a:rPr lang="en-US" altLang="zh-TW" sz="2000" dirty="0"/>
              <a:t>([Products])</a:t>
            </a:r>
            <a:r>
              <a:rPr lang="zh-TW" altLang="en-US" sz="2000" dirty="0"/>
              <a:t>，及一個包含相關表格之導覽連結的欄 </a:t>
            </a:r>
            <a:r>
              <a:rPr lang="en-US" altLang="zh-TW" sz="2000" dirty="0"/>
              <a:t>([</a:t>
            </a:r>
            <a:r>
              <a:rPr lang="zh-TW" altLang="en-US" sz="2000" dirty="0"/>
              <a:t>總銷售額</a:t>
            </a:r>
            <a:r>
              <a:rPr lang="en-US" altLang="zh-TW" sz="2000" dirty="0"/>
              <a:t>])</a:t>
            </a:r>
            <a:r>
              <a:rPr lang="zh-TW" altLang="en-US" sz="2000" dirty="0"/>
              <a:t>。</a:t>
            </a:r>
            <a:r>
              <a:rPr lang="en-US" altLang="zh-TW" sz="2000" dirty="0"/>
              <a:t>[</a:t>
            </a:r>
            <a:r>
              <a:rPr lang="zh-TW" altLang="en-US" sz="2000" dirty="0"/>
              <a:t>展開</a:t>
            </a:r>
            <a:r>
              <a:rPr lang="en-US" altLang="zh-TW" sz="2000" dirty="0"/>
              <a:t>]</a:t>
            </a:r>
            <a:r>
              <a:rPr lang="zh-TW" altLang="en-US" sz="2000" dirty="0"/>
              <a:t> 操作將新的欄從關聯表格新增至主要或主旨表格。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7FBCF2-54F0-40BC-AB4E-8F745D289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222" y="4606275"/>
            <a:ext cx="2671638" cy="1570688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70427C3-C507-4D99-BDE8-398C018AAD33}"/>
              </a:ext>
            </a:extLst>
          </p:cNvPr>
          <p:cNvCxnSpPr/>
          <p:nvPr/>
        </p:nvCxnSpPr>
        <p:spPr>
          <a:xfrm>
            <a:off x="4415589" y="3645568"/>
            <a:ext cx="1118937" cy="1082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558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B86992-2879-4818-B9E8-2F81F6DF8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81865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步驟 </a:t>
            </a:r>
            <a:r>
              <a:rPr lang="en-US" altLang="zh-TW" sz="2400" dirty="0"/>
              <a:t>1</a:t>
            </a:r>
            <a:r>
              <a:rPr lang="zh-TW" altLang="en-US" sz="2400" dirty="0"/>
              <a:t>：將 </a:t>
            </a:r>
            <a:r>
              <a:rPr lang="en-US" altLang="zh-TW" sz="2400" dirty="0"/>
              <a:t>[</a:t>
            </a:r>
            <a:r>
              <a:rPr lang="zh-TW" altLang="en-US" sz="2400" dirty="0"/>
              <a:t>產品識別碼</a:t>
            </a:r>
            <a:r>
              <a:rPr lang="en-US" altLang="zh-TW" sz="2400" dirty="0"/>
              <a:t>] </a:t>
            </a:r>
            <a:r>
              <a:rPr lang="zh-TW" altLang="en-US" sz="2400" dirty="0"/>
              <a:t>合併至 </a:t>
            </a:r>
            <a:r>
              <a:rPr lang="en-US" altLang="zh-TW" sz="2400" dirty="0"/>
              <a:t>[</a:t>
            </a:r>
            <a:r>
              <a:rPr lang="zh-TW" altLang="en-US" sz="2400" dirty="0"/>
              <a:t>總銷售額</a:t>
            </a:r>
            <a:r>
              <a:rPr lang="en-US" altLang="zh-TW" sz="2400" dirty="0"/>
              <a:t>] </a:t>
            </a:r>
            <a:r>
              <a:rPr lang="zh-TW" altLang="en-US" sz="2400" dirty="0"/>
              <a:t>查詢</a:t>
            </a:r>
            <a:endParaRPr lang="en-US" altLang="zh-TW" sz="2400" dirty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zh-TW" altLang="en-US" sz="2000" dirty="0"/>
              <a:t>在您按一下 </a:t>
            </a:r>
            <a:r>
              <a:rPr lang="en-US" altLang="zh-TW" sz="2000" b="1" dirty="0"/>
              <a:t>[</a:t>
            </a:r>
            <a:r>
              <a:rPr lang="zh-TW" altLang="en-US" sz="2000" dirty="0"/>
              <a:t>確定</a:t>
            </a:r>
            <a:r>
              <a:rPr lang="en-US" altLang="zh-TW" sz="2000" b="1" dirty="0"/>
              <a:t>]</a:t>
            </a:r>
            <a:r>
              <a:rPr lang="zh-TW" altLang="en-US" sz="2000" dirty="0"/>
              <a:t> 後，</a:t>
            </a:r>
            <a:r>
              <a:rPr lang="en-US" altLang="zh-TW" sz="2000" b="1" dirty="0"/>
              <a:t>[</a:t>
            </a:r>
            <a:r>
              <a:rPr lang="zh-TW" altLang="en-US" sz="2000" dirty="0"/>
              <a:t>合併</a:t>
            </a:r>
            <a:r>
              <a:rPr lang="en-US" altLang="zh-TW" sz="2000" b="1" dirty="0"/>
              <a:t>]</a:t>
            </a:r>
            <a:r>
              <a:rPr lang="zh-TW" altLang="en-US" sz="2000" dirty="0"/>
              <a:t> 操作會建立查詢。查詢結果中包含來自主要表格的所有欄 </a:t>
            </a:r>
            <a:r>
              <a:rPr lang="en-US" altLang="zh-TW" sz="2000" dirty="0"/>
              <a:t>(</a:t>
            </a:r>
            <a:r>
              <a:rPr lang="en-US" altLang="zh-TW" sz="2000" b="1" dirty="0"/>
              <a:t>[Products]</a:t>
            </a:r>
            <a:r>
              <a:rPr lang="en-US" altLang="zh-TW" sz="2000" dirty="0"/>
              <a:t>)</a:t>
            </a:r>
            <a:r>
              <a:rPr lang="zh-TW" altLang="en-US" sz="2000" dirty="0"/>
              <a:t>，及一個包含相關表格之導覽連結的欄 </a:t>
            </a:r>
            <a:r>
              <a:rPr lang="en-US" altLang="zh-TW" sz="2000" dirty="0"/>
              <a:t>(</a:t>
            </a:r>
            <a:r>
              <a:rPr lang="en-US" altLang="zh-TW" sz="2000" b="1" dirty="0"/>
              <a:t>[</a:t>
            </a:r>
            <a:r>
              <a:rPr lang="zh-TW" altLang="en-US" sz="2000" dirty="0"/>
              <a:t>總銷售額</a:t>
            </a:r>
            <a:r>
              <a:rPr lang="en-US" altLang="zh-TW" sz="2000" b="1" dirty="0"/>
              <a:t>]</a:t>
            </a:r>
            <a:r>
              <a:rPr lang="en-US" altLang="zh-TW" sz="2000" dirty="0"/>
              <a:t>)</a:t>
            </a:r>
            <a:r>
              <a:rPr lang="zh-TW" altLang="en-US" sz="2000" dirty="0"/>
              <a:t>。</a:t>
            </a:r>
            <a:r>
              <a:rPr lang="en-US" altLang="zh-TW" sz="2000" b="1" dirty="0"/>
              <a:t>[</a:t>
            </a:r>
            <a:r>
              <a:rPr lang="zh-TW" altLang="en-US" sz="2000" dirty="0"/>
              <a:t>展開</a:t>
            </a:r>
            <a:r>
              <a:rPr lang="en-US" altLang="zh-TW" sz="2000" b="1" dirty="0"/>
              <a:t>]</a:t>
            </a:r>
            <a:r>
              <a:rPr lang="zh-TW" altLang="en-US" sz="2000" dirty="0"/>
              <a:t> 操作將新的欄從關聯表格新增至主要或主旨表格。</a:t>
            </a:r>
          </a:p>
        </p:txBody>
      </p:sp>
      <p:pic>
        <p:nvPicPr>
          <p:cNvPr id="7170" name="Picture 2" descr="合併最終版">
            <a:extLst>
              <a:ext uri="{FF2B5EF4-FFF2-40B4-BE49-F238E27FC236}">
                <a16:creationId xmlns:a16="http://schemas.microsoft.com/office/drawing/2014/main" id="{67C6D4BF-01AB-498F-81A4-C7DD0BA81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80194"/>
            <a:ext cx="4405745" cy="308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29CF538-C27F-4ADC-900C-6B617DE2F9D6}"/>
              </a:ext>
            </a:extLst>
          </p:cNvPr>
          <p:cNvSpPr txBox="1"/>
          <p:nvPr/>
        </p:nvSpPr>
        <p:spPr>
          <a:xfrm>
            <a:off x="4572000" y="1843848"/>
            <a:ext cx="1348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2010-2013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E1EB22D-F25B-4520-BEE5-B6C62EE79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合併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[Products]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和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總銷售額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的查詢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21746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B86992-2879-4818-B9E8-2F81F6DF8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81865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步驟 </a:t>
            </a:r>
            <a:r>
              <a:rPr lang="en-US" altLang="zh-TW" sz="2400" dirty="0"/>
              <a:t>1</a:t>
            </a:r>
            <a:r>
              <a:rPr lang="zh-TW" altLang="en-US" sz="2400" dirty="0"/>
              <a:t>：將 </a:t>
            </a:r>
            <a:r>
              <a:rPr lang="en-US" altLang="zh-TW" sz="2400" dirty="0"/>
              <a:t>[</a:t>
            </a:r>
            <a:r>
              <a:rPr lang="zh-TW" altLang="en-US" sz="2400" dirty="0"/>
              <a:t>產品識別碼</a:t>
            </a:r>
            <a:r>
              <a:rPr lang="en-US" altLang="zh-TW" sz="2400" dirty="0"/>
              <a:t>] </a:t>
            </a:r>
            <a:r>
              <a:rPr lang="zh-TW" altLang="en-US" sz="2400" dirty="0"/>
              <a:t>合併至 </a:t>
            </a:r>
            <a:r>
              <a:rPr lang="en-US" altLang="zh-TW" sz="2400" dirty="0"/>
              <a:t>[</a:t>
            </a:r>
            <a:r>
              <a:rPr lang="zh-TW" altLang="en-US" sz="2400" dirty="0"/>
              <a:t>總銷售額</a:t>
            </a:r>
            <a:r>
              <a:rPr lang="en-US" altLang="zh-TW" sz="2400" dirty="0"/>
              <a:t>] </a:t>
            </a:r>
            <a:r>
              <a:rPr lang="zh-TW" altLang="en-US" sz="2400" dirty="0"/>
              <a:t>查詢</a:t>
            </a:r>
            <a:endParaRPr lang="en-US" altLang="zh-TW" sz="2400" dirty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zh-TW" altLang="en-US" sz="2000" dirty="0"/>
              <a:t>在您按一下 </a:t>
            </a:r>
            <a:r>
              <a:rPr lang="en-US" altLang="zh-TW" sz="2000" b="1" dirty="0"/>
              <a:t>[</a:t>
            </a:r>
            <a:r>
              <a:rPr lang="zh-TW" altLang="en-US" sz="2000" dirty="0"/>
              <a:t>確定</a:t>
            </a:r>
            <a:r>
              <a:rPr lang="en-US" altLang="zh-TW" sz="2000" b="1" dirty="0"/>
              <a:t>]</a:t>
            </a:r>
            <a:r>
              <a:rPr lang="zh-TW" altLang="en-US" sz="2000" dirty="0"/>
              <a:t> 後，</a:t>
            </a:r>
            <a:r>
              <a:rPr lang="en-US" altLang="zh-TW" sz="2000" b="1" dirty="0"/>
              <a:t>[</a:t>
            </a:r>
            <a:r>
              <a:rPr lang="zh-TW" altLang="en-US" sz="2000" dirty="0"/>
              <a:t>合併</a:t>
            </a:r>
            <a:r>
              <a:rPr lang="en-US" altLang="zh-TW" sz="2000" b="1" dirty="0"/>
              <a:t>]</a:t>
            </a:r>
            <a:r>
              <a:rPr lang="zh-TW" altLang="en-US" sz="2000" dirty="0"/>
              <a:t> 操作會建立查詢。查詢結果中包含來自主要表格的所有欄 </a:t>
            </a:r>
            <a:r>
              <a:rPr lang="en-US" altLang="zh-TW" sz="2000" dirty="0"/>
              <a:t>(</a:t>
            </a:r>
            <a:r>
              <a:rPr lang="en-US" altLang="zh-TW" sz="2000" b="1" dirty="0"/>
              <a:t>[Products]</a:t>
            </a:r>
            <a:r>
              <a:rPr lang="en-US" altLang="zh-TW" sz="2000" dirty="0"/>
              <a:t>)</a:t>
            </a:r>
            <a:r>
              <a:rPr lang="zh-TW" altLang="en-US" sz="2000" dirty="0"/>
              <a:t>，及一個包含相關表格之導覽連結的欄 </a:t>
            </a:r>
            <a:r>
              <a:rPr lang="en-US" altLang="zh-TW" sz="2000" dirty="0"/>
              <a:t>(</a:t>
            </a:r>
            <a:r>
              <a:rPr lang="en-US" altLang="zh-TW" sz="2000" b="1" dirty="0"/>
              <a:t>[</a:t>
            </a:r>
            <a:r>
              <a:rPr lang="zh-TW" altLang="en-US" sz="2000" dirty="0"/>
              <a:t>總銷售額</a:t>
            </a:r>
            <a:r>
              <a:rPr lang="en-US" altLang="zh-TW" sz="2000" b="1" dirty="0"/>
              <a:t>]</a:t>
            </a:r>
            <a:r>
              <a:rPr lang="en-US" altLang="zh-TW" sz="2000" dirty="0"/>
              <a:t>)</a:t>
            </a:r>
            <a:r>
              <a:rPr lang="zh-TW" altLang="en-US" sz="2000" dirty="0"/>
              <a:t>。</a:t>
            </a:r>
            <a:r>
              <a:rPr lang="en-US" altLang="zh-TW" sz="2000" b="1" dirty="0"/>
              <a:t>[</a:t>
            </a:r>
            <a:r>
              <a:rPr lang="zh-TW" altLang="en-US" sz="2000" dirty="0"/>
              <a:t>展開</a:t>
            </a:r>
            <a:r>
              <a:rPr lang="en-US" altLang="zh-TW" sz="2000" b="1" dirty="0"/>
              <a:t>]</a:t>
            </a:r>
            <a:r>
              <a:rPr lang="zh-TW" altLang="en-US" sz="2000" dirty="0"/>
              <a:t> 操作將新的欄從關聯表格新增至主要或主旨表格。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29CF538-C27F-4ADC-900C-6B617DE2F9D6}"/>
              </a:ext>
            </a:extLst>
          </p:cNvPr>
          <p:cNvSpPr txBox="1"/>
          <p:nvPr/>
        </p:nvSpPr>
        <p:spPr>
          <a:xfrm>
            <a:off x="4572000" y="1843848"/>
            <a:ext cx="119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2016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52ABCD-3172-4125-A4D9-4B4882BDB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1" y="2366340"/>
            <a:ext cx="4378036" cy="2988094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05B5DF6B-4243-40BD-967A-D02E92A94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合併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[Products]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和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總銷售額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的查詢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86102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B86992-2879-4818-B9E8-2F81F6DF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TW" altLang="en-US" dirty="0"/>
              <a:t>步驟 </a:t>
            </a:r>
            <a:r>
              <a:rPr lang="en-US" altLang="zh-TW" dirty="0"/>
              <a:t>2</a:t>
            </a:r>
            <a:r>
              <a:rPr lang="zh-TW" altLang="en-US" dirty="0"/>
              <a:t>：展開合併欄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2000" dirty="0"/>
              <a:t>在此步驟中，您展開名稱為 </a:t>
            </a:r>
            <a:r>
              <a:rPr lang="en-US" altLang="zh-TW" sz="2000" dirty="0"/>
              <a:t>[</a:t>
            </a:r>
            <a:r>
              <a:rPr lang="zh-TW" altLang="en-US" sz="2000" dirty="0"/>
              <a:t>總銷售額</a:t>
            </a:r>
            <a:r>
              <a:rPr lang="en-US" altLang="zh-TW" sz="2000" dirty="0"/>
              <a:t>] (</a:t>
            </a:r>
            <a:r>
              <a:rPr lang="zh-TW" altLang="en-US" sz="2000" dirty="0"/>
              <a:t>新增欄</a:t>
            </a:r>
            <a:r>
              <a:rPr lang="en-US" altLang="zh-TW" sz="2000" dirty="0"/>
              <a:t>) </a:t>
            </a:r>
            <a:r>
              <a:rPr lang="zh-TW" altLang="en-US" sz="2000" dirty="0"/>
              <a:t>的合併欄，以在 </a:t>
            </a:r>
            <a:r>
              <a:rPr lang="en-US" altLang="zh-TW" sz="2000" dirty="0"/>
              <a:t>[Products] </a:t>
            </a:r>
            <a:r>
              <a:rPr lang="zh-TW" altLang="en-US" sz="2000" dirty="0"/>
              <a:t>查詢中建立兩個新欄：</a:t>
            </a:r>
            <a:r>
              <a:rPr lang="en-US" altLang="zh-TW" sz="2000" dirty="0"/>
              <a:t>[Year] </a:t>
            </a:r>
            <a:r>
              <a:rPr lang="zh-TW" altLang="en-US" sz="2000" dirty="0"/>
              <a:t>和 </a:t>
            </a:r>
            <a:r>
              <a:rPr lang="en-US" altLang="zh-TW" sz="2000" dirty="0"/>
              <a:t>[</a:t>
            </a:r>
            <a:r>
              <a:rPr lang="zh-TW" altLang="en-US" sz="2000" dirty="0"/>
              <a:t>總銷售額</a:t>
            </a:r>
            <a:r>
              <a:rPr lang="en-US" altLang="zh-TW" sz="2000" dirty="0"/>
              <a:t>] </a:t>
            </a:r>
            <a:r>
              <a:rPr lang="zh-TW" altLang="en-US" sz="2000" dirty="0"/>
              <a:t>。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2000" dirty="0"/>
              <a:t>展開</a:t>
            </a:r>
            <a:r>
              <a:rPr lang="en-US" altLang="zh-TW" sz="2000" dirty="0"/>
              <a:t>[</a:t>
            </a:r>
            <a:r>
              <a:rPr lang="zh-TW" altLang="en-US" sz="2000" dirty="0"/>
              <a:t>總銷售額</a:t>
            </a:r>
            <a:r>
              <a:rPr lang="en-US" altLang="zh-TW" sz="2000" dirty="0"/>
              <a:t>](</a:t>
            </a:r>
            <a:r>
              <a:rPr lang="zh-TW" altLang="en-US" sz="2000" dirty="0"/>
              <a:t>新增欄</a:t>
            </a:r>
            <a:r>
              <a:rPr lang="en-US" altLang="zh-TW" sz="2000" dirty="0"/>
              <a:t>) </a:t>
            </a:r>
            <a:r>
              <a:rPr lang="zh-TW" altLang="en-US" sz="2000" dirty="0"/>
              <a:t>表格連結：</a:t>
            </a:r>
          </a:p>
          <a:p>
            <a:pPr marL="620713" lvl="1" indent="-16351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在 </a:t>
            </a:r>
            <a:r>
              <a:rPr lang="en-US" altLang="zh-TW" sz="2000" dirty="0"/>
              <a:t>[</a:t>
            </a:r>
            <a:r>
              <a:rPr lang="zh-TW" altLang="en-US" sz="2000" dirty="0"/>
              <a:t>查詢預覽</a:t>
            </a:r>
            <a:r>
              <a:rPr lang="en-US" altLang="zh-TW" sz="2000" dirty="0"/>
              <a:t>] </a:t>
            </a:r>
            <a:r>
              <a:rPr lang="zh-TW" altLang="en-US" sz="2000" dirty="0"/>
              <a:t>方格中，按一下 </a:t>
            </a:r>
            <a:r>
              <a:rPr lang="en-US" altLang="zh-TW" sz="2000" dirty="0"/>
              <a:t>[</a:t>
            </a:r>
            <a:r>
              <a:rPr lang="zh-TW" altLang="en-US" sz="2000" dirty="0"/>
              <a:t>新增欄</a:t>
            </a:r>
            <a:r>
              <a:rPr lang="en-US" altLang="zh-TW" sz="2000" dirty="0"/>
              <a:t>] </a:t>
            </a:r>
            <a:r>
              <a:rPr lang="zh-TW" altLang="en-US" sz="2000" dirty="0"/>
              <a:t>展開圖示 </a:t>
            </a:r>
            <a:r>
              <a:rPr lang="en-US" altLang="zh-TW" sz="2000" dirty="0"/>
              <a:t>( </a:t>
            </a:r>
            <a:r>
              <a:rPr lang="zh-TW" altLang="en-US" sz="2000" dirty="0"/>
              <a:t>展開 </a:t>
            </a:r>
            <a:r>
              <a:rPr lang="en-US" altLang="zh-TW" sz="2000" dirty="0"/>
              <a:t>)</a:t>
            </a:r>
            <a:r>
              <a:rPr lang="zh-TW" altLang="en-US" sz="2000" dirty="0"/>
              <a:t>。</a:t>
            </a:r>
          </a:p>
          <a:p>
            <a:pPr marL="1077913" lvl="3" indent="-163513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zh-TW" altLang="en-US" dirty="0"/>
              <a:t>在 </a:t>
            </a:r>
            <a:r>
              <a:rPr lang="en-US" altLang="zh-TW" dirty="0"/>
              <a:t>[</a:t>
            </a:r>
            <a:r>
              <a:rPr lang="zh-TW" altLang="en-US" dirty="0"/>
              <a:t>展開</a:t>
            </a:r>
            <a:r>
              <a:rPr lang="en-US" altLang="zh-TW" dirty="0"/>
              <a:t>] </a:t>
            </a:r>
            <a:r>
              <a:rPr lang="zh-TW" altLang="en-US" dirty="0"/>
              <a:t>下拉式清單中：</a:t>
            </a:r>
          </a:p>
          <a:p>
            <a:pPr marL="1077913" lvl="3" indent="-163513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zh-TW" altLang="en-US" dirty="0"/>
              <a:t>按一下 </a:t>
            </a:r>
            <a:r>
              <a:rPr lang="en-US" altLang="zh-TW" dirty="0"/>
              <a:t>[(</a:t>
            </a:r>
            <a:r>
              <a:rPr lang="zh-TW" altLang="en-US" dirty="0"/>
              <a:t>選取所有資料行</a:t>
            </a:r>
            <a:r>
              <a:rPr lang="en-US" altLang="zh-TW" dirty="0"/>
              <a:t>)]</a:t>
            </a:r>
            <a:r>
              <a:rPr lang="zh-TW" altLang="en-US" dirty="0"/>
              <a:t>，以清除所有欄。</a:t>
            </a:r>
          </a:p>
          <a:p>
            <a:pPr marL="1077913" lvl="3" indent="-163513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zh-TW" altLang="en-US" dirty="0"/>
              <a:t>按一下 </a:t>
            </a:r>
            <a:r>
              <a:rPr lang="en-US" altLang="zh-TW" dirty="0"/>
              <a:t>[Year] </a:t>
            </a:r>
            <a:r>
              <a:rPr lang="zh-TW" altLang="en-US" dirty="0"/>
              <a:t>和 </a:t>
            </a:r>
            <a:r>
              <a:rPr lang="en-US" altLang="zh-TW" dirty="0"/>
              <a:t>[</a:t>
            </a:r>
            <a:r>
              <a:rPr lang="zh-TW" altLang="en-US" dirty="0"/>
              <a:t>總銷售額</a:t>
            </a:r>
            <a:r>
              <a:rPr lang="en-US" altLang="zh-TW" dirty="0"/>
              <a:t>]</a:t>
            </a:r>
            <a:r>
              <a:rPr lang="zh-TW" altLang="en-US" dirty="0"/>
              <a:t>。</a:t>
            </a:r>
          </a:p>
          <a:p>
            <a:pPr marL="620713" lvl="1" indent="-16351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按一下 </a:t>
            </a:r>
            <a:r>
              <a:rPr lang="en-US" altLang="zh-TW" sz="2000" dirty="0"/>
              <a:t>[</a:t>
            </a:r>
            <a:r>
              <a:rPr lang="zh-TW" altLang="en-US" sz="2000" dirty="0"/>
              <a:t>確定</a:t>
            </a:r>
            <a:r>
              <a:rPr lang="en-US" altLang="zh-TW" sz="2000" dirty="0"/>
              <a:t>]</a:t>
            </a:r>
            <a:r>
              <a:rPr lang="zh-TW" altLang="en-US" sz="2000" dirty="0"/>
              <a:t>。</a:t>
            </a:r>
          </a:p>
          <a:p>
            <a:pPr marL="620713" lvl="1" indent="-16351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將這兩欄重新命名為 </a:t>
            </a:r>
            <a:r>
              <a:rPr lang="en-US" altLang="zh-TW" sz="2000" dirty="0"/>
              <a:t>[Year] </a:t>
            </a:r>
            <a:r>
              <a:rPr lang="zh-TW" altLang="en-US" sz="2000" dirty="0"/>
              <a:t>和 </a:t>
            </a:r>
            <a:r>
              <a:rPr lang="en-US" altLang="zh-TW" sz="2000" dirty="0"/>
              <a:t>[</a:t>
            </a:r>
            <a:r>
              <a:rPr lang="zh-TW" altLang="en-US" sz="2000" dirty="0"/>
              <a:t>總銷售額</a:t>
            </a:r>
            <a:r>
              <a:rPr lang="en-US" altLang="zh-TW" sz="2000" dirty="0"/>
              <a:t>] </a:t>
            </a:r>
            <a:r>
              <a:rPr lang="zh-TW" altLang="en-US" sz="2000" dirty="0"/>
              <a:t>。</a:t>
            </a:r>
          </a:p>
          <a:p>
            <a:pPr marL="620713" lvl="1" indent="-16351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依 </a:t>
            </a:r>
            <a:r>
              <a:rPr lang="en-US" altLang="zh-TW" sz="2000" dirty="0"/>
              <a:t>[</a:t>
            </a:r>
            <a:r>
              <a:rPr lang="zh-TW" altLang="en-US" sz="2000" dirty="0"/>
              <a:t>總銷售額</a:t>
            </a:r>
            <a:r>
              <a:rPr lang="en-US" altLang="zh-TW" sz="2000" dirty="0"/>
              <a:t>]&gt; [</a:t>
            </a:r>
            <a:r>
              <a:rPr lang="zh-TW" altLang="en-US" sz="2000" dirty="0"/>
              <a:t>遞減排序</a:t>
            </a:r>
            <a:r>
              <a:rPr lang="en-US" altLang="zh-TW" sz="2000" dirty="0"/>
              <a:t>] </a:t>
            </a:r>
            <a:r>
              <a:rPr lang="zh-TW" altLang="en-US" sz="2000" dirty="0"/>
              <a:t>，瞭解有哪些產品及產品在哪些年份銷售額最高。</a:t>
            </a:r>
          </a:p>
          <a:p>
            <a:pPr marL="620713" lvl="1" indent="-16351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將查詢 </a:t>
            </a:r>
            <a:r>
              <a:rPr lang="en-US" altLang="zh-TW" sz="2000" dirty="0"/>
              <a:t>[</a:t>
            </a:r>
            <a:r>
              <a:rPr lang="zh-TW" altLang="en-US" sz="2000" dirty="0"/>
              <a:t>重新命名</a:t>
            </a:r>
            <a:r>
              <a:rPr lang="en-US" altLang="zh-TW" sz="2000" dirty="0"/>
              <a:t>] </a:t>
            </a:r>
            <a:r>
              <a:rPr lang="zh-TW" altLang="en-US" sz="2000" dirty="0"/>
              <a:t>為 </a:t>
            </a:r>
            <a:r>
              <a:rPr lang="en-US" altLang="zh-TW" sz="2000" dirty="0"/>
              <a:t>[</a:t>
            </a:r>
            <a:r>
              <a:rPr lang="zh-TW" altLang="en-US" sz="2000" dirty="0"/>
              <a:t>個別產品的總銷售額</a:t>
            </a:r>
            <a:r>
              <a:rPr lang="en-US" altLang="zh-TW" sz="2000" dirty="0"/>
              <a:t>] </a:t>
            </a:r>
            <a:r>
              <a:rPr lang="zh-TW" altLang="en-US" sz="2000" dirty="0"/>
              <a:t>。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94F6B711-90E5-4508-819F-B4D59A4C4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合併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[Products]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和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總銷售額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的查詢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534922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B86992-2879-4818-B9E8-2F81F6DF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TW" altLang="en-US" dirty="0"/>
              <a:t>步驟 </a:t>
            </a:r>
            <a:r>
              <a:rPr lang="en-US" altLang="zh-TW" dirty="0"/>
              <a:t>2</a:t>
            </a:r>
            <a:r>
              <a:rPr lang="zh-TW" altLang="en-US" dirty="0"/>
              <a:t>：展開合併欄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zh-TW" altLang="en-US" sz="1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9CBD38-C1B2-4AFD-97AE-BE1F5860B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562712"/>
            <a:ext cx="5391150" cy="3514725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22A0B069-9479-4704-955C-061AC218A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合併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[Products]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和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總銷售額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的查詢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03289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展開表格連結">
            <a:extLst>
              <a:ext uri="{FF2B5EF4-FFF2-40B4-BE49-F238E27FC236}">
                <a16:creationId xmlns:a16="http://schemas.microsoft.com/office/drawing/2014/main" id="{E9032902-958C-48F1-9F09-4616BBAEF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686" y="2738998"/>
            <a:ext cx="6520628" cy="411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B86992-2879-4818-B9E8-2F81F6DF8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TW" altLang="en-US" dirty="0"/>
              <a:t>步驟 </a:t>
            </a:r>
            <a:r>
              <a:rPr lang="en-US" altLang="zh-TW" dirty="0"/>
              <a:t>2</a:t>
            </a:r>
            <a:r>
              <a:rPr lang="zh-TW" altLang="en-US" dirty="0"/>
              <a:t>：展開合併欄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76ED524-4D9A-4AC5-97D4-56348E8E6C74}"/>
              </a:ext>
            </a:extLst>
          </p:cNvPr>
          <p:cNvSpPr txBox="1"/>
          <p:nvPr/>
        </p:nvSpPr>
        <p:spPr>
          <a:xfrm>
            <a:off x="2021696" y="2369666"/>
            <a:ext cx="175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2010-2013</a:t>
            </a:r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95C9950-26F9-4634-A108-B91E78A6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合併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[Products]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和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總銷售額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的查詢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44826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B86992-2879-4818-B9E8-2F81F6DF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TW" altLang="en-US" dirty="0"/>
              <a:t>步驟 </a:t>
            </a:r>
            <a:r>
              <a:rPr lang="en-US" altLang="zh-TW" dirty="0"/>
              <a:t>2</a:t>
            </a:r>
            <a:r>
              <a:rPr lang="zh-TW" altLang="en-US" dirty="0"/>
              <a:t>：展開合併欄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00A1009-F820-4854-8599-0BC36B247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73" y="2715064"/>
            <a:ext cx="7063254" cy="41429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307B3FE-AD09-482B-9709-31D13775995D}"/>
              </a:ext>
            </a:extLst>
          </p:cNvPr>
          <p:cNvSpPr txBox="1"/>
          <p:nvPr/>
        </p:nvSpPr>
        <p:spPr>
          <a:xfrm>
            <a:off x="1998251" y="2345732"/>
            <a:ext cx="120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2016</a:t>
            </a:r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7576B39C-7BB5-42ED-820D-5AD505EC0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合併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[Products]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和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總銷售額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的查詢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61885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B86992-2879-4818-B9E8-2F81F6DF8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8710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2000" dirty="0"/>
              <a:t>步驟 </a:t>
            </a:r>
            <a:r>
              <a:rPr lang="en-US" altLang="zh-TW" sz="2000" dirty="0"/>
              <a:t>3</a:t>
            </a:r>
            <a:r>
              <a:rPr lang="zh-TW" altLang="en-US" sz="2000" dirty="0"/>
              <a:t>：將個別 </a:t>
            </a:r>
            <a:r>
              <a:rPr lang="en-US" altLang="zh-TW" sz="2000" dirty="0"/>
              <a:t>[</a:t>
            </a:r>
            <a:r>
              <a:rPr lang="zh-TW" altLang="en-US" sz="2000" dirty="0"/>
              <a:t>產品</a:t>
            </a:r>
            <a:r>
              <a:rPr lang="en-US" altLang="zh-TW" sz="2000" dirty="0"/>
              <a:t>] </a:t>
            </a:r>
            <a:r>
              <a:rPr lang="zh-TW" altLang="en-US" sz="2000" dirty="0"/>
              <a:t>的 </a:t>
            </a:r>
            <a:r>
              <a:rPr lang="en-US" altLang="zh-TW" sz="2000" dirty="0"/>
              <a:t>[</a:t>
            </a:r>
            <a:r>
              <a:rPr lang="zh-TW" altLang="en-US" sz="2000" dirty="0"/>
              <a:t>總銷售額查詢</a:t>
            </a:r>
            <a:r>
              <a:rPr lang="en-US" altLang="zh-TW" sz="2000" dirty="0"/>
              <a:t>] </a:t>
            </a:r>
            <a:r>
              <a:rPr lang="zh-TW" altLang="en-US" sz="2000" dirty="0"/>
              <a:t>載入 </a:t>
            </a:r>
            <a:r>
              <a:rPr lang="en-US" altLang="zh-TW" sz="2000" dirty="0"/>
              <a:t>Excel </a:t>
            </a:r>
            <a:r>
              <a:rPr lang="zh-TW" altLang="en-US" sz="2000" dirty="0"/>
              <a:t>資料模型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2000" dirty="0"/>
              <a:t>在此步驟中，您停用 </a:t>
            </a:r>
            <a:r>
              <a:rPr lang="en-US" altLang="zh-TW" sz="2000" dirty="0"/>
              <a:t>[Load to Worksheet] (</a:t>
            </a:r>
            <a:r>
              <a:rPr lang="zh-TW" altLang="en-US" sz="2000" dirty="0"/>
              <a:t>載入到工作表</a:t>
            </a:r>
            <a:r>
              <a:rPr lang="en-US" altLang="zh-TW" sz="2000" dirty="0"/>
              <a:t>) </a:t>
            </a:r>
            <a:r>
              <a:rPr lang="zh-TW" altLang="en-US" sz="2000" dirty="0"/>
              <a:t>選項並將查詢載入 </a:t>
            </a:r>
            <a:r>
              <a:rPr lang="en-US" altLang="zh-TW" sz="2000" dirty="0"/>
              <a:t>[Excel Data Model] (Excel </a:t>
            </a:r>
            <a:r>
              <a:rPr lang="zh-TW" altLang="en-US" sz="2000" dirty="0"/>
              <a:t>資料模型</a:t>
            </a:r>
            <a:r>
              <a:rPr lang="en-US" altLang="zh-TW" sz="2000" dirty="0"/>
              <a:t>)</a:t>
            </a:r>
            <a:r>
              <a:rPr lang="zh-TW" altLang="en-US" sz="2000" dirty="0"/>
              <a:t>，以建立連線至查詢結果的報表。除了將查詢結果載入到 </a:t>
            </a:r>
            <a:r>
              <a:rPr lang="en-US" altLang="zh-TW" sz="2000" dirty="0"/>
              <a:t>Excel </a:t>
            </a:r>
            <a:r>
              <a:rPr lang="zh-TW" altLang="en-US" sz="2000" dirty="0"/>
              <a:t>工作表外，</a:t>
            </a:r>
            <a:r>
              <a:rPr lang="en-US" altLang="zh-TW" sz="2000" dirty="0"/>
              <a:t>Power Query </a:t>
            </a:r>
            <a:r>
              <a:rPr lang="zh-TW" altLang="en-US" sz="2000" dirty="0"/>
              <a:t>還可讓您將查詢結果載入 </a:t>
            </a:r>
            <a:r>
              <a:rPr lang="en-US" altLang="zh-TW" sz="2000" dirty="0"/>
              <a:t>[Excel Data Model] (Excel </a:t>
            </a:r>
            <a:r>
              <a:rPr lang="zh-TW" altLang="en-US" sz="2000" dirty="0"/>
              <a:t>資料模型</a:t>
            </a:r>
            <a:r>
              <a:rPr lang="en-US" altLang="zh-TW" sz="2000" dirty="0"/>
              <a:t>)</a:t>
            </a:r>
            <a:r>
              <a:rPr lang="zh-TW" altLang="en-US" sz="2000" dirty="0"/>
              <a:t>。將資料載入 </a:t>
            </a:r>
            <a:r>
              <a:rPr lang="en-US" altLang="zh-TW" sz="2000" dirty="0"/>
              <a:t>[Excel Data Model] (Excel </a:t>
            </a:r>
            <a:r>
              <a:rPr lang="zh-TW" altLang="en-US" sz="2000" dirty="0"/>
              <a:t>資料模型</a:t>
            </a:r>
            <a:r>
              <a:rPr lang="en-US" altLang="zh-TW" sz="2000" dirty="0"/>
              <a:t>) </a:t>
            </a:r>
            <a:r>
              <a:rPr lang="zh-TW" altLang="en-US" sz="2000" dirty="0"/>
              <a:t>後，您可以使用 </a:t>
            </a:r>
            <a:r>
              <a:rPr lang="en-US" altLang="zh-TW" sz="2000" dirty="0"/>
              <a:t>Power Pivot </a:t>
            </a:r>
            <a:r>
              <a:rPr lang="zh-TW" altLang="en-US" sz="2000" dirty="0"/>
              <a:t>及 </a:t>
            </a:r>
            <a:r>
              <a:rPr lang="en-US" altLang="zh-TW" sz="2000" dirty="0"/>
              <a:t>Power View </a:t>
            </a:r>
            <a:r>
              <a:rPr lang="zh-TW" altLang="en-US" sz="2000" dirty="0"/>
              <a:t>進行進一步的資料分析。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2000" dirty="0"/>
              <a:t>載入個別 </a:t>
            </a:r>
            <a:r>
              <a:rPr lang="en-US" altLang="zh-TW" sz="2000" dirty="0"/>
              <a:t>[Product] (</a:t>
            </a:r>
            <a:r>
              <a:rPr lang="zh-TW" altLang="en-US" sz="2000" dirty="0"/>
              <a:t>產品</a:t>
            </a:r>
            <a:r>
              <a:rPr lang="en-US" altLang="zh-TW" sz="2000" dirty="0"/>
              <a:t>) </a:t>
            </a:r>
            <a:r>
              <a:rPr lang="zh-TW" altLang="en-US" sz="2000" dirty="0"/>
              <a:t>的 </a:t>
            </a:r>
            <a:r>
              <a:rPr lang="en-US" altLang="zh-TW" sz="2000" dirty="0"/>
              <a:t>[Total Sales] (</a:t>
            </a:r>
            <a:r>
              <a:rPr lang="zh-TW" altLang="en-US" sz="2000" dirty="0"/>
              <a:t>總銷售額查詢</a:t>
            </a:r>
            <a:r>
              <a:rPr lang="en-US" altLang="zh-TW" sz="2000" dirty="0"/>
              <a:t>) </a:t>
            </a:r>
            <a:r>
              <a:rPr lang="zh-TW" altLang="en-US" sz="2000" dirty="0"/>
              <a:t>至 </a:t>
            </a:r>
            <a:r>
              <a:rPr lang="en-US" altLang="zh-TW" sz="2000" dirty="0"/>
              <a:t>Excel </a:t>
            </a:r>
            <a:r>
              <a:rPr lang="zh-TW" altLang="en-US" sz="2000" dirty="0"/>
              <a:t>資料模型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在 </a:t>
            </a:r>
            <a:r>
              <a:rPr lang="en-US" altLang="zh-TW" sz="2000" dirty="0"/>
              <a:t>[</a:t>
            </a:r>
            <a:r>
              <a:rPr lang="zh-TW" altLang="en-US" sz="2000" dirty="0"/>
              <a:t>查詢設定</a:t>
            </a:r>
            <a:r>
              <a:rPr lang="en-US" altLang="zh-TW" sz="2000" dirty="0"/>
              <a:t>] </a:t>
            </a:r>
            <a:r>
              <a:rPr lang="zh-TW" altLang="en-US" sz="2000" dirty="0"/>
              <a:t>窗格中，取消核取 </a:t>
            </a:r>
            <a:r>
              <a:rPr lang="en-US" altLang="zh-TW" sz="2000" dirty="0"/>
              <a:t>[</a:t>
            </a:r>
            <a:r>
              <a:rPr lang="zh-TW" altLang="en-US" sz="2000" dirty="0"/>
              <a:t>載入至工作表</a:t>
            </a:r>
            <a:r>
              <a:rPr lang="en-US" altLang="zh-TW" sz="2000" dirty="0"/>
              <a:t>] </a:t>
            </a:r>
            <a:r>
              <a:rPr lang="zh-TW" altLang="en-US" sz="2000" dirty="0"/>
              <a:t>，並檢查 </a:t>
            </a:r>
            <a:r>
              <a:rPr lang="en-US" altLang="zh-TW" sz="2000" dirty="0"/>
              <a:t>[</a:t>
            </a:r>
            <a:r>
              <a:rPr lang="zh-TW" altLang="en-US" sz="2000" dirty="0"/>
              <a:t>載入至資料模型</a:t>
            </a:r>
            <a:r>
              <a:rPr lang="en-US" altLang="zh-TW" sz="2000" dirty="0"/>
              <a:t>] </a:t>
            </a:r>
            <a:r>
              <a:rPr lang="zh-TW" altLang="en-US" sz="2000" dirty="0"/>
              <a:t>。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000" dirty="0"/>
              <a:t>若要將查詢載入至 </a:t>
            </a:r>
            <a:r>
              <a:rPr lang="en-US" altLang="zh-TW" sz="2000" dirty="0"/>
              <a:t>[Excel </a:t>
            </a:r>
            <a:r>
              <a:rPr lang="zh-TW" altLang="en-US" sz="2000" dirty="0"/>
              <a:t>資料模型</a:t>
            </a:r>
            <a:r>
              <a:rPr lang="en-US" altLang="zh-TW" sz="2000" dirty="0"/>
              <a:t>] </a:t>
            </a:r>
            <a:r>
              <a:rPr lang="zh-TW" altLang="en-US" sz="2000" dirty="0"/>
              <a:t>，請按一下 </a:t>
            </a:r>
            <a:r>
              <a:rPr lang="en-US" altLang="zh-TW" sz="2000" dirty="0"/>
              <a:t>[</a:t>
            </a:r>
            <a:r>
              <a:rPr lang="zh-TW" altLang="en-US" sz="2000" dirty="0"/>
              <a:t>關閉並並載入</a:t>
            </a:r>
            <a:r>
              <a:rPr lang="en-US" altLang="zh-TW" sz="2000" dirty="0"/>
              <a:t>] </a:t>
            </a:r>
            <a:r>
              <a:rPr lang="zh-TW" altLang="en-US" sz="1400" dirty="0"/>
              <a:t>。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D1E46F2F-C8F5-44E2-BB7F-48F9DE2C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合併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[Products]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和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總銷售額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的查詢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41515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1FCA55A-59F7-4255-B72A-4AE459380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" y="292608"/>
            <a:ext cx="4848225" cy="27622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9640E9A-5B62-4033-BD76-3D56EA12E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836" y="2560320"/>
            <a:ext cx="5990036" cy="404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0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B86992-2879-4818-B9E8-2F81F6DF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TW" altLang="en-US" sz="2000" dirty="0"/>
              <a:t>步驟 </a:t>
            </a:r>
            <a:r>
              <a:rPr lang="en-US" altLang="zh-TW" sz="2000" dirty="0"/>
              <a:t>3</a:t>
            </a:r>
            <a:r>
              <a:rPr lang="zh-TW" altLang="en-US" sz="2000" dirty="0"/>
              <a:t>：將個別 </a:t>
            </a:r>
            <a:r>
              <a:rPr lang="en-US" altLang="zh-TW" sz="2000" dirty="0"/>
              <a:t>[</a:t>
            </a:r>
            <a:r>
              <a:rPr lang="zh-TW" altLang="en-US" sz="2000" dirty="0"/>
              <a:t>產品</a:t>
            </a:r>
            <a:r>
              <a:rPr lang="en-US" altLang="zh-TW" sz="2000" dirty="0"/>
              <a:t>] </a:t>
            </a:r>
            <a:r>
              <a:rPr lang="zh-TW" altLang="en-US" sz="2000" dirty="0"/>
              <a:t>的 </a:t>
            </a:r>
            <a:r>
              <a:rPr lang="en-US" altLang="zh-TW" sz="2000" dirty="0"/>
              <a:t>[</a:t>
            </a:r>
            <a:r>
              <a:rPr lang="zh-TW" altLang="en-US" sz="2000" dirty="0"/>
              <a:t>總銷售額查詢</a:t>
            </a:r>
            <a:r>
              <a:rPr lang="en-US" altLang="zh-TW" sz="2000" dirty="0"/>
              <a:t>] </a:t>
            </a:r>
            <a:r>
              <a:rPr lang="zh-TW" altLang="en-US" sz="2000" dirty="0"/>
              <a:t>載入 </a:t>
            </a:r>
            <a:r>
              <a:rPr lang="en-US" altLang="zh-TW" sz="2000" dirty="0"/>
              <a:t>Excel </a:t>
            </a:r>
            <a:r>
              <a:rPr lang="zh-TW" altLang="en-US" sz="2000" dirty="0"/>
              <a:t>資料模型</a:t>
            </a:r>
          </a:p>
        </p:txBody>
      </p:sp>
      <p:pic>
        <p:nvPicPr>
          <p:cNvPr id="13314" name="Picture 2" descr="載入 Excel 資料模型">
            <a:extLst>
              <a:ext uri="{FF2B5EF4-FFF2-40B4-BE49-F238E27FC236}">
                <a16:creationId xmlns:a16="http://schemas.microsoft.com/office/drawing/2014/main" id="{36ABA66D-A374-4EB0-B201-799D40586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100" y="2479963"/>
            <a:ext cx="6085800" cy="426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2EDD7DB-ADEA-42FA-8575-C31374F18930}"/>
              </a:ext>
            </a:extLst>
          </p:cNvPr>
          <p:cNvSpPr txBox="1"/>
          <p:nvPr/>
        </p:nvSpPr>
        <p:spPr>
          <a:xfrm>
            <a:off x="1529099" y="2110631"/>
            <a:ext cx="157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2010-2013</a:t>
            </a:r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37A74FAA-7325-4024-A334-E9A84A2DD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合併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[Products]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和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總銷售額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的查詢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32801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B86992-2879-4818-B9E8-2F81F6DF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TW" altLang="en-US" sz="2000" dirty="0"/>
              <a:t>步驟 </a:t>
            </a:r>
            <a:r>
              <a:rPr lang="en-US" altLang="zh-TW" sz="2000" dirty="0"/>
              <a:t>3</a:t>
            </a:r>
            <a:r>
              <a:rPr lang="zh-TW" altLang="en-US" sz="2000" dirty="0"/>
              <a:t>：將個別 </a:t>
            </a:r>
            <a:r>
              <a:rPr lang="en-US" altLang="zh-TW" sz="2000" dirty="0"/>
              <a:t>[</a:t>
            </a:r>
            <a:r>
              <a:rPr lang="zh-TW" altLang="en-US" sz="2000" dirty="0"/>
              <a:t>產品</a:t>
            </a:r>
            <a:r>
              <a:rPr lang="en-US" altLang="zh-TW" sz="2000" dirty="0"/>
              <a:t>] </a:t>
            </a:r>
            <a:r>
              <a:rPr lang="zh-TW" altLang="en-US" sz="2000" dirty="0"/>
              <a:t>的 </a:t>
            </a:r>
            <a:r>
              <a:rPr lang="en-US" altLang="zh-TW" sz="2000" dirty="0"/>
              <a:t>[</a:t>
            </a:r>
            <a:r>
              <a:rPr lang="zh-TW" altLang="en-US" sz="2000" dirty="0"/>
              <a:t>總銷售額查詢</a:t>
            </a:r>
            <a:r>
              <a:rPr lang="en-US" altLang="zh-TW" sz="2000" dirty="0"/>
              <a:t>] </a:t>
            </a:r>
            <a:r>
              <a:rPr lang="zh-TW" altLang="en-US" sz="2000" dirty="0"/>
              <a:t>載入 </a:t>
            </a:r>
            <a:r>
              <a:rPr lang="en-US" altLang="zh-TW" sz="2000" dirty="0"/>
              <a:t>Excel </a:t>
            </a:r>
            <a:r>
              <a:rPr lang="zh-TW" altLang="en-US" sz="2000" dirty="0"/>
              <a:t>資料模型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2EDD7DB-ADEA-42FA-8575-C31374F18930}"/>
              </a:ext>
            </a:extLst>
          </p:cNvPr>
          <p:cNvSpPr txBox="1"/>
          <p:nvPr/>
        </p:nvSpPr>
        <p:spPr>
          <a:xfrm>
            <a:off x="1529099" y="2110631"/>
            <a:ext cx="157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2016-2019</a:t>
            </a:r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37A74FAA-7325-4024-A334-E9A84A2DD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合併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[Products]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和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總銷售額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的查詢</a:t>
            </a:r>
            <a:endParaRPr lang="zh-TW" altLang="en-US" sz="4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79E1FE-3AE8-4072-96E4-0D2BA6681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53" y="2622610"/>
            <a:ext cx="7579894" cy="407591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B2E3996-0B85-411C-9EBE-FEDF9E1059E4}"/>
              </a:ext>
            </a:extLst>
          </p:cNvPr>
          <p:cNvSpPr/>
          <p:nvPr/>
        </p:nvSpPr>
        <p:spPr>
          <a:xfrm>
            <a:off x="6569242" y="4378038"/>
            <a:ext cx="818147" cy="24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2189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B86992-2879-4818-B9E8-2F81F6DF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TW" altLang="en-US" sz="2000" dirty="0"/>
              <a:t>步驟 </a:t>
            </a:r>
            <a:r>
              <a:rPr lang="en-US" altLang="zh-TW" sz="2000" dirty="0"/>
              <a:t>3</a:t>
            </a:r>
            <a:r>
              <a:rPr lang="zh-TW" altLang="en-US" sz="2000" dirty="0"/>
              <a:t>：將個別 </a:t>
            </a:r>
            <a:r>
              <a:rPr lang="en-US" altLang="zh-TW" sz="2000" dirty="0"/>
              <a:t>[</a:t>
            </a:r>
            <a:r>
              <a:rPr lang="zh-TW" altLang="en-US" sz="2000" dirty="0"/>
              <a:t>產品</a:t>
            </a:r>
            <a:r>
              <a:rPr lang="en-US" altLang="zh-TW" sz="2000" dirty="0"/>
              <a:t>] </a:t>
            </a:r>
            <a:r>
              <a:rPr lang="zh-TW" altLang="en-US" sz="2000" dirty="0"/>
              <a:t>的 </a:t>
            </a:r>
            <a:r>
              <a:rPr lang="en-US" altLang="zh-TW" sz="2000" dirty="0"/>
              <a:t>[</a:t>
            </a:r>
            <a:r>
              <a:rPr lang="zh-TW" altLang="en-US" sz="2000" dirty="0"/>
              <a:t>總銷售額查詢</a:t>
            </a:r>
            <a:r>
              <a:rPr lang="en-US" altLang="zh-TW" sz="2000" dirty="0"/>
              <a:t>] </a:t>
            </a:r>
            <a:r>
              <a:rPr lang="zh-TW" altLang="en-US" sz="2000" dirty="0"/>
              <a:t>載入 </a:t>
            </a:r>
            <a:r>
              <a:rPr lang="en-US" altLang="zh-TW" sz="2000" dirty="0"/>
              <a:t>Excel </a:t>
            </a:r>
            <a:r>
              <a:rPr lang="zh-TW" altLang="en-US" sz="2000" dirty="0"/>
              <a:t>資料模型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F91F4D3-AC89-49C6-9C2E-139BE27AA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055" y="2429887"/>
            <a:ext cx="6677890" cy="4131826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CEDB12CB-A86D-49CE-B959-4BFACF569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合併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[Products]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和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[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總銷售額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]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的查詢</a:t>
            </a:r>
            <a:endParaRPr lang="zh-TW" altLang="en-US" sz="40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3F940E5-9915-4B74-80F8-A059329B9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055" y="2429887"/>
            <a:ext cx="6677890" cy="413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2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2DBB190-DD6D-4401-A16C-5FC2B97CD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Power Query </a:t>
            </a:r>
            <a:r>
              <a:rPr lang="zh-TW" altLang="en-US" dirty="0"/>
              <a:t>增益集操作</a:t>
            </a:r>
          </a:p>
        </p:txBody>
      </p:sp>
      <p:pic>
        <p:nvPicPr>
          <p:cNvPr id="3074" name="Picture 2" descr="如何在 Excel 中看到 [查詢編輯器]">
            <a:extLst>
              <a:ext uri="{FF2B5EF4-FFF2-40B4-BE49-F238E27FC236}">
                <a16:creationId xmlns:a16="http://schemas.microsoft.com/office/drawing/2014/main" id="{82466D29-9676-4416-BB87-7C71EDF3F2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49609"/>
            <a:ext cx="7753350" cy="459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879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EB5A742-3F16-41E2-BE6A-7E06D530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i="0" dirty="0">
                <a:solidFill>
                  <a:srgbClr val="1E1E1E"/>
                </a:solidFill>
                <a:effectLst/>
                <a:latin typeface="+mj-ea"/>
                <a:hlinkClick r:id="rId2"/>
              </a:rPr>
              <a:t>在 </a:t>
            </a:r>
            <a:r>
              <a:rPr lang="en-US" altLang="zh-TW" sz="4000" b="1" i="0" dirty="0">
                <a:solidFill>
                  <a:srgbClr val="1E1E1E"/>
                </a:solidFill>
                <a:effectLst/>
                <a:latin typeface="+mj-ea"/>
                <a:hlinkClick r:id="rId2"/>
              </a:rPr>
              <a:t>Excel </a:t>
            </a:r>
            <a:r>
              <a:rPr lang="zh-TW" altLang="en-US" sz="4000" b="1" i="0" dirty="0">
                <a:solidFill>
                  <a:srgbClr val="1E1E1E"/>
                </a:solidFill>
                <a:effectLst/>
                <a:latin typeface="+mj-ea"/>
                <a:hlinkClick r:id="rId2"/>
              </a:rPr>
              <a:t>中重新整理外部資料連線</a:t>
            </a:r>
            <a:endParaRPr lang="zh-TW" altLang="en-US" sz="4000" b="1" i="0" dirty="0">
              <a:solidFill>
                <a:srgbClr val="1E1E1E"/>
              </a:solidFill>
              <a:effectLst/>
              <a:latin typeface="+mj-ea"/>
            </a:endParaRP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8E7AE1D-3E86-4601-AFA1-BBB86EC58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623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CB8E4B-5EBB-47E8-B860-123F9B5C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延伸學習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09BEB7-8EB1-4AF3-80B2-D44886499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latin typeface="+mj-ea"/>
                <a:ea typeface="+mj-ea"/>
              </a:rPr>
              <a:t>使用</a:t>
            </a:r>
            <a:r>
              <a:rPr lang="en-US" altLang="zh-TW" sz="2800" dirty="0">
                <a:latin typeface="+mj-ea"/>
                <a:ea typeface="+mj-ea"/>
              </a:rPr>
              <a:t>Power BI Desktop</a:t>
            </a:r>
          </a:p>
          <a:p>
            <a:pPr algn="ctr"/>
            <a:r>
              <a:rPr lang="zh-TW" altLang="en-US" sz="2800" b="1" i="0" dirty="0">
                <a:solidFill>
                  <a:srgbClr val="171717"/>
                </a:solidFill>
                <a:effectLst/>
                <a:latin typeface="+mj-ea"/>
                <a:ea typeface="+mj-ea"/>
                <a:hlinkClick r:id="rId2"/>
              </a:rPr>
              <a:t>分析來自 </a:t>
            </a:r>
            <a:r>
              <a:rPr lang="en-US" altLang="zh-TW" sz="2800" b="1" i="0" dirty="0">
                <a:solidFill>
                  <a:srgbClr val="171717"/>
                </a:solidFill>
                <a:effectLst/>
                <a:latin typeface="+mj-ea"/>
                <a:ea typeface="+mj-ea"/>
                <a:hlinkClick r:id="rId2"/>
              </a:rPr>
              <a:t>Excel </a:t>
            </a:r>
            <a:r>
              <a:rPr lang="zh-TW" altLang="en-US" sz="2800" b="1" i="0" dirty="0">
                <a:solidFill>
                  <a:srgbClr val="171717"/>
                </a:solidFill>
                <a:effectLst/>
                <a:latin typeface="+mj-ea"/>
                <a:ea typeface="+mj-ea"/>
                <a:hlinkClick r:id="rId2"/>
              </a:rPr>
              <a:t>和 </a:t>
            </a:r>
            <a:r>
              <a:rPr lang="en-US" altLang="zh-TW" sz="2800" b="1" i="0" dirty="0">
                <a:solidFill>
                  <a:srgbClr val="171717"/>
                </a:solidFill>
                <a:effectLst/>
                <a:latin typeface="+mj-ea"/>
                <a:ea typeface="+mj-ea"/>
                <a:hlinkClick r:id="rId2"/>
              </a:rPr>
              <a:t>OData </a:t>
            </a:r>
            <a:r>
              <a:rPr lang="zh-TW" altLang="en-US" sz="2800" b="1" i="0" dirty="0">
                <a:solidFill>
                  <a:srgbClr val="171717"/>
                </a:solidFill>
                <a:effectLst/>
                <a:latin typeface="+mj-ea"/>
                <a:ea typeface="+mj-ea"/>
                <a:hlinkClick r:id="rId2"/>
              </a:rPr>
              <a:t>摘要的銷售資料</a:t>
            </a:r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76671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A386EEC-21E0-4980-9879-E46F6EE25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58" y="317423"/>
            <a:ext cx="4203480" cy="339855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253B1A0-9F93-4329-A9F3-5A5044B17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918" y="3385897"/>
            <a:ext cx="4646838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3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429590F-E798-4E7D-B2C9-F8B670BDC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01" y="371094"/>
            <a:ext cx="4830096" cy="298284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779AE75-1BB8-41BF-9214-D1980F888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665" y="3353943"/>
            <a:ext cx="4637134" cy="319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7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118AB-B5A7-4B34-A6CE-61726E855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匯入 </a:t>
            </a:r>
            <a:r>
              <a:rPr lang="en-US" altLang="zh-TW" dirty="0">
                <a:hlinkClick r:id="rId3"/>
              </a:rPr>
              <a:t>OData </a:t>
            </a:r>
            <a:r>
              <a:rPr lang="zh-TW" altLang="en-US" dirty="0"/>
              <a:t>摘要訂單資料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2A2B4D-840F-4BA3-A975-B67E38883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步驟 </a:t>
            </a:r>
            <a:r>
              <a:rPr lang="en-US" altLang="zh-TW" dirty="0"/>
              <a:t>1</a:t>
            </a:r>
            <a:r>
              <a:rPr lang="zh-TW" altLang="en-US" dirty="0"/>
              <a:t>：連線到 </a:t>
            </a:r>
            <a:r>
              <a:rPr lang="en-US" altLang="zh-TW" dirty="0"/>
              <a:t>OData </a:t>
            </a:r>
            <a:r>
              <a:rPr lang="zh-TW" altLang="en-US" dirty="0"/>
              <a:t>摘要</a:t>
            </a:r>
          </a:p>
          <a:p>
            <a:pPr marL="809625" lvl="1" indent="-352425">
              <a:lnSpc>
                <a:spcPct val="100000"/>
              </a:lnSpc>
              <a:buFont typeface="+mj-lt"/>
              <a:buAutoNum type="arabicPeriod"/>
            </a:pPr>
            <a:r>
              <a:rPr lang="zh-TW" altLang="en-US" dirty="0"/>
              <a:t>在 </a:t>
            </a:r>
            <a:r>
              <a:rPr lang="en-US" altLang="zh-TW" b="1" dirty="0"/>
              <a:t>[</a:t>
            </a:r>
            <a:r>
              <a:rPr lang="zh-TW" altLang="en-US" b="1" dirty="0"/>
              <a:t>資料</a:t>
            </a:r>
            <a:r>
              <a:rPr lang="en-US" altLang="zh-TW" b="1" dirty="0"/>
              <a:t>]</a:t>
            </a:r>
            <a:r>
              <a:rPr lang="zh-TW" altLang="en-US" dirty="0"/>
              <a:t> 索引標籤中，按一下 </a:t>
            </a:r>
            <a:r>
              <a:rPr lang="en-US" altLang="zh-TW" b="1" dirty="0"/>
              <a:t>[</a:t>
            </a:r>
            <a:r>
              <a:rPr lang="zh-TW" altLang="en-US" dirty="0"/>
              <a:t>從其他來源</a:t>
            </a:r>
            <a:r>
              <a:rPr lang="en-US" altLang="zh-TW" b="1" dirty="0"/>
              <a:t>]</a:t>
            </a:r>
            <a:r>
              <a:rPr lang="en-US" altLang="zh-TW" dirty="0"/>
              <a:t>  &gt; </a:t>
            </a:r>
            <a:r>
              <a:rPr lang="en-US" altLang="zh-TW" b="1" dirty="0"/>
              <a:t>[</a:t>
            </a:r>
            <a:r>
              <a:rPr lang="zh-TW" altLang="en-US" dirty="0"/>
              <a:t>從 </a:t>
            </a:r>
            <a:r>
              <a:rPr lang="en-US" altLang="zh-TW" dirty="0"/>
              <a:t>OData </a:t>
            </a:r>
            <a:r>
              <a:rPr lang="zh-TW" altLang="en-US" dirty="0"/>
              <a:t>摘要</a:t>
            </a:r>
            <a:r>
              <a:rPr lang="en-US" altLang="zh-TW" b="1" dirty="0"/>
              <a:t>]</a:t>
            </a:r>
            <a:r>
              <a:rPr lang="zh-TW" altLang="en-US" dirty="0"/>
              <a:t>。</a:t>
            </a:r>
          </a:p>
          <a:p>
            <a:pPr marL="809625" lvl="1" indent="-352425">
              <a:lnSpc>
                <a:spcPct val="100000"/>
              </a:lnSpc>
              <a:buFont typeface="+mj-lt"/>
              <a:buAutoNum type="arabicPeriod"/>
            </a:pPr>
            <a:r>
              <a:rPr lang="zh-TW" altLang="en-US" dirty="0"/>
              <a:t>在 </a:t>
            </a:r>
            <a:r>
              <a:rPr lang="en-US" altLang="zh-TW" b="1" dirty="0"/>
              <a:t>[</a:t>
            </a:r>
            <a:r>
              <a:rPr lang="en-US" altLang="zh-TW" dirty="0"/>
              <a:t>OData </a:t>
            </a:r>
            <a:r>
              <a:rPr lang="zh-TW" altLang="en-US" dirty="0"/>
              <a:t>摘要</a:t>
            </a:r>
            <a:r>
              <a:rPr lang="en-US" altLang="zh-TW" b="1" dirty="0"/>
              <a:t>]</a:t>
            </a:r>
            <a:r>
              <a:rPr lang="en-US" altLang="zh-TW" dirty="0"/>
              <a:t>  </a:t>
            </a:r>
            <a:r>
              <a:rPr lang="zh-TW" altLang="en-US" dirty="0"/>
              <a:t>對話方塊中，輸入 </a:t>
            </a:r>
            <a:r>
              <a:rPr lang="en-US" altLang="zh-TW" dirty="0"/>
              <a:t>Northwind OData </a:t>
            </a:r>
            <a:r>
              <a:rPr lang="zh-TW" altLang="en-US" dirty="0"/>
              <a:t>摘要的 </a:t>
            </a:r>
            <a:r>
              <a:rPr lang="en-US" altLang="zh-TW" b="1" dirty="0"/>
              <a:t>[URL]</a:t>
            </a:r>
            <a:r>
              <a:rPr lang="en-US" altLang="zh-TW" u="sng" dirty="0">
                <a:hlinkClick r:id="rId4"/>
              </a:rPr>
              <a:t> http://services.odata.org/Northwind/Northwind.svc </a:t>
            </a:r>
            <a:r>
              <a:rPr lang="zh-TW" altLang="en-US" dirty="0"/>
              <a:t>。</a:t>
            </a:r>
          </a:p>
          <a:p>
            <a:pPr marL="809625" lvl="1" indent="-352425">
              <a:lnSpc>
                <a:spcPct val="100000"/>
              </a:lnSpc>
              <a:buFont typeface="+mj-lt"/>
              <a:buAutoNum type="arabicPeriod"/>
            </a:pPr>
            <a:r>
              <a:rPr lang="zh-TW" altLang="en-US" dirty="0"/>
              <a:t>按一下 </a:t>
            </a:r>
            <a:r>
              <a:rPr lang="en-US" altLang="zh-TW" b="1" dirty="0"/>
              <a:t>[</a:t>
            </a:r>
            <a:r>
              <a:rPr lang="zh-TW" altLang="en-US" b="1" dirty="0"/>
              <a:t>確定</a:t>
            </a:r>
            <a:r>
              <a:rPr lang="en-US" altLang="zh-TW" b="1" dirty="0"/>
              <a:t>]</a:t>
            </a:r>
            <a:r>
              <a:rPr lang="zh-TW" altLang="en-US" dirty="0"/>
              <a:t>。</a:t>
            </a:r>
          </a:p>
          <a:p>
            <a:pPr marL="809625" lvl="1" indent="-352425">
              <a:lnSpc>
                <a:spcPct val="100000"/>
              </a:lnSpc>
              <a:buFont typeface="+mj-lt"/>
              <a:buAutoNum type="arabicPeriod"/>
            </a:pPr>
            <a:r>
              <a:rPr lang="zh-TW" altLang="en-US" dirty="0"/>
              <a:t>在 </a:t>
            </a:r>
            <a:r>
              <a:rPr lang="en-US" altLang="zh-TW" b="1" dirty="0"/>
              <a:t>[</a:t>
            </a:r>
            <a:r>
              <a:rPr lang="zh-TW" altLang="en-US" dirty="0"/>
              <a:t>導覽器</a:t>
            </a:r>
            <a:r>
              <a:rPr lang="en-US" altLang="zh-TW" b="1" dirty="0"/>
              <a:t>]</a:t>
            </a:r>
            <a:r>
              <a:rPr lang="en-US" altLang="zh-TW" dirty="0"/>
              <a:t>  </a:t>
            </a:r>
            <a:r>
              <a:rPr lang="zh-TW" altLang="en-US" dirty="0"/>
              <a:t>窗格中，按兩下</a:t>
            </a:r>
            <a:r>
              <a:rPr lang="en-US" altLang="zh-TW" b="1" dirty="0"/>
              <a:t>[Orders]</a:t>
            </a:r>
            <a:r>
              <a:rPr lang="en-US" altLang="zh-TW" dirty="0"/>
              <a:t> </a:t>
            </a:r>
            <a:r>
              <a:rPr lang="zh-TW" altLang="en-US" dirty="0"/>
              <a:t>資料表或按一下</a:t>
            </a:r>
            <a:r>
              <a:rPr lang="en-US" altLang="zh-TW" b="1" dirty="0"/>
              <a:t>[Orders] </a:t>
            </a:r>
            <a:r>
              <a:rPr lang="zh-TW" altLang="en-US" dirty="0"/>
              <a:t>，然後按一下 </a:t>
            </a:r>
            <a:r>
              <a:rPr lang="en-US" altLang="zh-TW" b="1" dirty="0"/>
              <a:t>[</a:t>
            </a:r>
            <a:r>
              <a:rPr lang="zh-TW" altLang="en-US" dirty="0"/>
              <a:t>編輯</a:t>
            </a:r>
            <a:r>
              <a:rPr lang="en-US" altLang="zh-TW" b="1" dirty="0"/>
              <a:t>]</a:t>
            </a:r>
            <a:r>
              <a:rPr lang="en-US" altLang="zh-TW" dirty="0"/>
              <a:t> 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7019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345C419-2F9B-48F1-88D1-D418422FE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2" y="631610"/>
            <a:ext cx="3784035" cy="397040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AEEAB80-3AEA-4081-BE30-E74C26F5D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827" y="4382711"/>
            <a:ext cx="5884620" cy="1843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73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4E094A6-FDA3-4A61-ABE8-8EE205DC1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57" y="649844"/>
            <a:ext cx="7142285" cy="555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84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1337</TotalTime>
  <Words>2654</Words>
  <Application>Microsoft Office PowerPoint</Application>
  <PresentationFormat>如螢幕大小 (4:3)</PresentationFormat>
  <Paragraphs>172</Paragraphs>
  <Slides>45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1" baseType="lpstr">
      <vt:lpstr>charter</vt:lpstr>
      <vt:lpstr>微軟正黑體</vt:lpstr>
      <vt:lpstr>Arial</vt:lpstr>
      <vt:lpstr>Calibri</vt:lpstr>
      <vt:lpstr>Segoe UI</vt:lpstr>
      <vt:lpstr>Office 佈景主題</vt:lpstr>
      <vt:lpstr>Power Query實作</vt:lpstr>
      <vt:lpstr>PowerPoint 簡報</vt:lpstr>
      <vt:lpstr>將產品匯入至 Excel 活頁簿</vt:lpstr>
      <vt:lpstr>PowerPoint 簡報</vt:lpstr>
      <vt:lpstr>PowerPoint 簡報</vt:lpstr>
      <vt:lpstr>PowerPoint 簡報</vt:lpstr>
      <vt:lpstr>匯入 OData 摘要訂單資料</vt:lpstr>
      <vt:lpstr>PowerPoint 簡報</vt:lpstr>
      <vt:lpstr>PowerPoint 簡報</vt:lpstr>
      <vt:lpstr>匯入 OData 摘要訂單資料</vt:lpstr>
      <vt:lpstr>匯入 OData 摘要訂單資料</vt:lpstr>
      <vt:lpstr>匯入 OData 摘要訂單資料</vt:lpstr>
      <vt:lpstr>匯入 OData 摘要訂單資料</vt:lpstr>
      <vt:lpstr>匯入 OData 摘要訂單資料</vt:lpstr>
      <vt:lpstr>匯入 OData 摘要訂單資料 2010-2013</vt:lpstr>
      <vt:lpstr>匯入 OData 摘要訂單資料 2016</vt:lpstr>
      <vt:lpstr>匯入 OData 摘要訂單資料</vt:lpstr>
      <vt:lpstr>匯入 OData 摘要訂單資料</vt:lpstr>
      <vt:lpstr>匯入 OData 摘要訂單資料</vt:lpstr>
      <vt:lpstr>匯入 OData 摘要訂單資料</vt:lpstr>
      <vt:lpstr>匯入 OData 摘要訂單資料</vt:lpstr>
      <vt:lpstr>匯入 OData 摘要訂單資料</vt:lpstr>
      <vt:lpstr>匯入 OData 摘要訂單資料</vt:lpstr>
      <vt:lpstr>匯入 OData 摘要訂單資料</vt:lpstr>
      <vt:lpstr>匯入 OData 摘要訂單資料</vt:lpstr>
      <vt:lpstr>合併 [Products] 和 [總銷售額] 的查詢</vt:lpstr>
      <vt:lpstr>合併 [Products] 和 [總銷售額] 的查詢</vt:lpstr>
      <vt:lpstr>合併 [Products] 和 [總銷售額] 的查詢</vt:lpstr>
      <vt:lpstr>合併 [Products] 和 [總銷售額] 的查詢</vt:lpstr>
      <vt:lpstr>合併 [Products] 和 [總銷售額] 的查詢</vt:lpstr>
      <vt:lpstr>合併 [Products] 和 [總銷售額] 的查詢</vt:lpstr>
      <vt:lpstr>合併 [Products] 和 [總銷售額] 的查詢</vt:lpstr>
      <vt:lpstr>合併 [Products] 和 [總銷售額] 的查詢</vt:lpstr>
      <vt:lpstr>合併 [Products] 和 [總銷售額] 的查詢</vt:lpstr>
      <vt:lpstr>合併 [Products] 和 [總銷售額] 的查詢</vt:lpstr>
      <vt:lpstr>合併 [Products] 和 [總銷售額] 的查詢</vt:lpstr>
      <vt:lpstr>合併 [Products] 和 [總銷售額] 的查詢</vt:lpstr>
      <vt:lpstr>合併 [Products] 和 [總銷售額] 的查詢</vt:lpstr>
      <vt:lpstr>合併 [Products] 和 [總銷售額] 的查詢</vt:lpstr>
      <vt:lpstr>合併 [Products] 和 [總銷售額] 的查詢</vt:lpstr>
      <vt:lpstr>合併 [Products] 和 [總銷售額] 的查詢</vt:lpstr>
      <vt:lpstr>合併 [Products] 和 [總銷售額] 的查詢</vt:lpstr>
      <vt:lpstr>Power Query 增益集操作</vt:lpstr>
      <vt:lpstr>在 Excel 中重新整理外部資料連線</vt:lpstr>
      <vt:lpstr>延伸學習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Query實作</dc:title>
  <dc:creator>蘇孟緯</dc:creator>
  <cp:lastModifiedBy>孟緯 蘇</cp:lastModifiedBy>
  <cp:revision>54</cp:revision>
  <dcterms:created xsi:type="dcterms:W3CDTF">2017-10-04T13:24:34Z</dcterms:created>
  <dcterms:modified xsi:type="dcterms:W3CDTF">2021-08-02T08:44:59Z</dcterms:modified>
</cp:coreProperties>
</file>